
<file path=[Content_Types].xml><?xml version="1.0" encoding="utf-8"?>
<Types xmlns="http://schemas.openxmlformats.org/package/2006/content-types">
  <Default Extension="jfif" ContentType="image/jpeg"/>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58" r:id="rId5"/>
    <p:sldId id="259" r:id="rId6"/>
    <p:sldId id="260" r:id="rId7"/>
    <p:sldId id="261" r:id="rId8"/>
    <p:sldId id="262" r:id="rId9"/>
    <p:sldId id="263" r:id="rId10"/>
    <p:sldId id="264" r:id="rId11"/>
    <p:sldId id="271" r:id="rId12"/>
    <p:sldId id="272" r:id="rId13"/>
    <p:sldId id="273" r:id="rId14"/>
    <p:sldId id="274" r:id="rId15"/>
    <p:sldId id="275"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F27DB-7B8A-48B6-89A0-1D182EE2C0F9}" v="25" dt="2021-04-07T17:27:26.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5DB60-1574-45A0-A9D1-F484030945A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DF870DD-242C-4BF6-8759-CC8F534634AF}">
      <dgm:prSet/>
      <dgm:spPr/>
      <dgm:t>
        <a:bodyPr/>
        <a:lstStyle/>
        <a:p>
          <a:pPr>
            <a:lnSpc>
              <a:spcPct val="100000"/>
            </a:lnSpc>
          </a:pPr>
          <a:r>
            <a:rPr lang="en-US"/>
            <a:t>We have several options given to the users to adjust the environment as per their requirements. </a:t>
          </a:r>
        </a:p>
      </dgm:t>
    </dgm:pt>
    <dgm:pt modelId="{F14C6883-7231-404B-ADE7-4A805D247147}" type="parTrans" cxnId="{49D1ED1A-8463-4FCC-8248-13F7EDB433B7}">
      <dgm:prSet/>
      <dgm:spPr/>
      <dgm:t>
        <a:bodyPr/>
        <a:lstStyle/>
        <a:p>
          <a:endParaRPr lang="en-US"/>
        </a:p>
      </dgm:t>
    </dgm:pt>
    <dgm:pt modelId="{396B2313-AB38-44AF-AEC8-9559C714B6C2}" type="sibTrans" cxnId="{49D1ED1A-8463-4FCC-8248-13F7EDB433B7}">
      <dgm:prSet/>
      <dgm:spPr/>
      <dgm:t>
        <a:bodyPr/>
        <a:lstStyle/>
        <a:p>
          <a:endParaRPr lang="en-US"/>
        </a:p>
      </dgm:t>
    </dgm:pt>
    <dgm:pt modelId="{ABF39E9B-8996-4B33-882A-33EAEF1D8C86}">
      <dgm:prSet/>
      <dgm:spPr/>
      <dgm:t>
        <a:bodyPr/>
        <a:lstStyle/>
        <a:p>
          <a:pPr>
            <a:lnSpc>
              <a:spcPct val="100000"/>
            </a:lnSpc>
          </a:pPr>
          <a:r>
            <a:rPr lang="en-US"/>
            <a:t>They can adjust the density of the forest population of the species (in our model we have two of them), and average temperature of the forest.</a:t>
          </a:r>
        </a:p>
      </dgm:t>
    </dgm:pt>
    <dgm:pt modelId="{14E7D0DB-E4C1-4A13-9563-3899CFA828A8}" type="parTrans" cxnId="{BB9F9578-6933-4C2E-A95A-028C5F6BA0E6}">
      <dgm:prSet/>
      <dgm:spPr/>
      <dgm:t>
        <a:bodyPr/>
        <a:lstStyle/>
        <a:p>
          <a:endParaRPr lang="en-US"/>
        </a:p>
      </dgm:t>
    </dgm:pt>
    <dgm:pt modelId="{14EC8C69-3AF1-45B7-84B6-A956ACC7290D}" type="sibTrans" cxnId="{BB9F9578-6933-4C2E-A95A-028C5F6BA0E6}">
      <dgm:prSet/>
      <dgm:spPr/>
      <dgm:t>
        <a:bodyPr/>
        <a:lstStyle/>
        <a:p>
          <a:endParaRPr lang="en-US"/>
        </a:p>
      </dgm:t>
    </dgm:pt>
    <dgm:pt modelId="{5791E1DE-87E0-4CCB-A8C4-FAF130F15BDE}" type="pres">
      <dgm:prSet presAssocID="{6D85DB60-1574-45A0-A9D1-F484030945AC}" presName="root" presStyleCnt="0">
        <dgm:presLayoutVars>
          <dgm:dir/>
          <dgm:resizeHandles val="exact"/>
        </dgm:presLayoutVars>
      </dgm:prSet>
      <dgm:spPr/>
    </dgm:pt>
    <dgm:pt modelId="{9870E601-B92D-4FF1-9398-01374BA39689}" type="pres">
      <dgm:prSet presAssocID="{CDF870DD-242C-4BF6-8759-CC8F534634AF}" presName="compNode" presStyleCnt="0"/>
      <dgm:spPr/>
    </dgm:pt>
    <dgm:pt modelId="{C38D7697-316D-436A-B4F8-FA254039C3BC}" type="pres">
      <dgm:prSet presAssocID="{CDF870DD-242C-4BF6-8759-CC8F534634A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229C239C-20B0-4D3C-B078-4960A908438F}" type="pres">
      <dgm:prSet presAssocID="{CDF870DD-242C-4BF6-8759-CC8F534634AF}" presName="spaceRect" presStyleCnt="0"/>
      <dgm:spPr/>
    </dgm:pt>
    <dgm:pt modelId="{A6E810DF-BA2F-4C82-AB4F-21514D82F005}" type="pres">
      <dgm:prSet presAssocID="{CDF870DD-242C-4BF6-8759-CC8F534634AF}" presName="textRect" presStyleLbl="revTx" presStyleIdx="0" presStyleCnt="2">
        <dgm:presLayoutVars>
          <dgm:chMax val="1"/>
          <dgm:chPref val="1"/>
        </dgm:presLayoutVars>
      </dgm:prSet>
      <dgm:spPr/>
    </dgm:pt>
    <dgm:pt modelId="{83BDF9FA-B76A-4DB0-9302-99331A2F01FE}" type="pres">
      <dgm:prSet presAssocID="{396B2313-AB38-44AF-AEC8-9559C714B6C2}" presName="sibTrans" presStyleCnt="0"/>
      <dgm:spPr/>
    </dgm:pt>
    <dgm:pt modelId="{861D6A2C-00F6-459E-8446-3D53F6A9363F}" type="pres">
      <dgm:prSet presAssocID="{ABF39E9B-8996-4B33-882A-33EAEF1D8C86}" presName="compNode" presStyleCnt="0"/>
      <dgm:spPr/>
    </dgm:pt>
    <dgm:pt modelId="{B2F95715-914F-49FC-A8AA-CF37DF80277F}" type="pres">
      <dgm:prSet presAssocID="{ABF39E9B-8996-4B33-882A-33EAEF1D8C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est scene"/>
        </a:ext>
      </dgm:extLst>
    </dgm:pt>
    <dgm:pt modelId="{F030B89A-B882-4679-BAC1-63C1364F1CA7}" type="pres">
      <dgm:prSet presAssocID="{ABF39E9B-8996-4B33-882A-33EAEF1D8C86}" presName="spaceRect" presStyleCnt="0"/>
      <dgm:spPr/>
    </dgm:pt>
    <dgm:pt modelId="{3C57B324-F98E-49C5-9B3E-009D99F15A10}" type="pres">
      <dgm:prSet presAssocID="{ABF39E9B-8996-4B33-882A-33EAEF1D8C86}" presName="textRect" presStyleLbl="revTx" presStyleIdx="1" presStyleCnt="2">
        <dgm:presLayoutVars>
          <dgm:chMax val="1"/>
          <dgm:chPref val="1"/>
        </dgm:presLayoutVars>
      </dgm:prSet>
      <dgm:spPr/>
    </dgm:pt>
  </dgm:ptLst>
  <dgm:cxnLst>
    <dgm:cxn modelId="{49D1ED1A-8463-4FCC-8248-13F7EDB433B7}" srcId="{6D85DB60-1574-45A0-A9D1-F484030945AC}" destId="{CDF870DD-242C-4BF6-8759-CC8F534634AF}" srcOrd="0" destOrd="0" parTransId="{F14C6883-7231-404B-ADE7-4A805D247147}" sibTransId="{396B2313-AB38-44AF-AEC8-9559C714B6C2}"/>
    <dgm:cxn modelId="{B992111B-9E30-4CE5-BBC0-80F8F2F06FA4}" type="presOf" srcId="{CDF870DD-242C-4BF6-8759-CC8F534634AF}" destId="{A6E810DF-BA2F-4C82-AB4F-21514D82F005}" srcOrd="0" destOrd="0" presId="urn:microsoft.com/office/officeart/2018/2/layout/IconLabelList"/>
    <dgm:cxn modelId="{96869E42-4A46-492E-B409-742688226304}" type="presOf" srcId="{ABF39E9B-8996-4B33-882A-33EAEF1D8C86}" destId="{3C57B324-F98E-49C5-9B3E-009D99F15A10}" srcOrd="0" destOrd="0" presId="urn:microsoft.com/office/officeart/2018/2/layout/IconLabelList"/>
    <dgm:cxn modelId="{BB9F9578-6933-4C2E-A95A-028C5F6BA0E6}" srcId="{6D85DB60-1574-45A0-A9D1-F484030945AC}" destId="{ABF39E9B-8996-4B33-882A-33EAEF1D8C86}" srcOrd="1" destOrd="0" parTransId="{14E7D0DB-E4C1-4A13-9563-3899CFA828A8}" sibTransId="{14EC8C69-3AF1-45B7-84B6-A956ACC7290D}"/>
    <dgm:cxn modelId="{4CC0898C-5DB7-4090-8963-9972AEB2BA58}" type="presOf" srcId="{6D85DB60-1574-45A0-A9D1-F484030945AC}" destId="{5791E1DE-87E0-4CCB-A8C4-FAF130F15BDE}" srcOrd="0" destOrd="0" presId="urn:microsoft.com/office/officeart/2018/2/layout/IconLabelList"/>
    <dgm:cxn modelId="{B9265762-7C54-475D-9C17-E8C7C864D7B7}" type="presParOf" srcId="{5791E1DE-87E0-4CCB-A8C4-FAF130F15BDE}" destId="{9870E601-B92D-4FF1-9398-01374BA39689}" srcOrd="0" destOrd="0" presId="urn:microsoft.com/office/officeart/2018/2/layout/IconLabelList"/>
    <dgm:cxn modelId="{89481988-2A08-4AC1-85BB-9CB4467B2F51}" type="presParOf" srcId="{9870E601-B92D-4FF1-9398-01374BA39689}" destId="{C38D7697-316D-436A-B4F8-FA254039C3BC}" srcOrd="0" destOrd="0" presId="urn:microsoft.com/office/officeart/2018/2/layout/IconLabelList"/>
    <dgm:cxn modelId="{74DD74AD-EB87-4DBD-BB51-E7CD46463CB7}" type="presParOf" srcId="{9870E601-B92D-4FF1-9398-01374BA39689}" destId="{229C239C-20B0-4D3C-B078-4960A908438F}" srcOrd="1" destOrd="0" presId="urn:microsoft.com/office/officeart/2018/2/layout/IconLabelList"/>
    <dgm:cxn modelId="{D3532388-0AC7-4F44-ABF9-559B48502F29}" type="presParOf" srcId="{9870E601-B92D-4FF1-9398-01374BA39689}" destId="{A6E810DF-BA2F-4C82-AB4F-21514D82F005}" srcOrd="2" destOrd="0" presId="urn:microsoft.com/office/officeart/2018/2/layout/IconLabelList"/>
    <dgm:cxn modelId="{9CABAA4B-BFA7-4CAA-A9DD-8B1DD9EDBE99}" type="presParOf" srcId="{5791E1DE-87E0-4CCB-A8C4-FAF130F15BDE}" destId="{83BDF9FA-B76A-4DB0-9302-99331A2F01FE}" srcOrd="1" destOrd="0" presId="urn:microsoft.com/office/officeart/2018/2/layout/IconLabelList"/>
    <dgm:cxn modelId="{B1AA5174-15A3-4E99-8964-EE1799955983}" type="presParOf" srcId="{5791E1DE-87E0-4CCB-A8C4-FAF130F15BDE}" destId="{861D6A2C-00F6-459E-8446-3D53F6A9363F}" srcOrd="2" destOrd="0" presId="urn:microsoft.com/office/officeart/2018/2/layout/IconLabelList"/>
    <dgm:cxn modelId="{97B6F5CA-C0E2-4CA8-8CE9-E87DBE1F39D8}" type="presParOf" srcId="{861D6A2C-00F6-459E-8446-3D53F6A9363F}" destId="{B2F95715-914F-49FC-A8AA-CF37DF80277F}" srcOrd="0" destOrd="0" presId="urn:microsoft.com/office/officeart/2018/2/layout/IconLabelList"/>
    <dgm:cxn modelId="{AD32F746-A90A-4D27-90A5-16F61BD3B568}" type="presParOf" srcId="{861D6A2C-00F6-459E-8446-3D53F6A9363F}" destId="{F030B89A-B882-4679-BAC1-63C1364F1CA7}" srcOrd="1" destOrd="0" presId="urn:microsoft.com/office/officeart/2018/2/layout/IconLabelList"/>
    <dgm:cxn modelId="{89708C24-1C50-4C49-97C0-1135AB978A01}" type="presParOf" srcId="{861D6A2C-00F6-459E-8446-3D53F6A9363F}" destId="{3C57B324-F98E-49C5-9B3E-009D99F15A1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D7697-316D-436A-B4F8-FA254039C3BC}">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E810DF-BA2F-4C82-AB4F-21514D82F005}">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We have several options given to the users to adjust the environment as per their requirements. </a:t>
          </a:r>
        </a:p>
      </dsp:txBody>
      <dsp:txXfrm>
        <a:off x="559800" y="3022743"/>
        <a:ext cx="4320000" cy="720000"/>
      </dsp:txXfrm>
    </dsp:sp>
    <dsp:sp modelId="{B2F95715-914F-49FC-A8AA-CF37DF80277F}">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57B324-F98E-49C5-9B3E-009D99F15A10}">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They can adjust the density of the forest population of the species (in our model we have two of them), and average temperature of the forest.</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D41A-9885-4CBF-92FA-0DEE34337F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59DCC9E-602A-415B-9D2F-E1F6ED5D9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66786BC-8AB3-4E3B-9141-CE001FB246E0}"/>
              </a:ext>
            </a:extLst>
          </p:cNvPr>
          <p:cNvSpPr>
            <a:spLocks noGrp="1"/>
          </p:cNvSpPr>
          <p:nvPr>
            <p:ph type="dt" sz="half" idx="10"/>
          </p:nvPr>
        </p:nvSpPr>
        <p:spPr/>
        <p:txBody>
          <a:bodyPr/>
          <a:lstStyle/>
          <a:p>
            <a:fld id="{917B8E96-8450-4147-83D9-2492B4D6A00D}" type="datetimeFigureOut">
              <a:rPr lang="en-CA" smtClean="0"/>
              <a:t>2021-04-07</a:t>
            </a:fld>
            <a:endParaRPr lang="en-CA"/>
          </a:p>
        </p:txBody>
      </p:sp>
      <p:sp>
        <p:nvSpPr>
          <p:cNvPr id="5" name="Footer Placeholder 4">
            <a:extLst>
              <a:ext uri="{FF2B5EF4-FFF2-40B4-BE49-F238E27FC236}">
                <a16:creationId xmlns:a16="http://schemas.microsoft.com/office/drawing/2014/main" id="{65F83432-8ADE-4BC4-A134-356238CAE6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47176A-66CD-41F5-87D4-5B0318B8BA22}"/>
              </a:ext>
            </a:extLst>
          </p:cNvPr>
          <p:cNvSpPr>
            <a:spLocks noGrp="1"/>
          </p:cNvSpPr>
          <p:nvPr>
            <p:ph type="sldNum" sz="quarter" idx="12"/>
          </p:nvPr>
        </p:nvSpPr>
        <p:spPr/>
        <p:txBody>
          <a:bodyPr/>
          <a:lstStyle/>
          <a:p>
            <a:fld id="{1E00684B-3AAD-4E13-83F9-7EADAFAA7C45}" type="slidenum">
              <a:rPr lang="en-CA" smtClean="0"/>
              <a:t>‹#›</a:t>
            </a:fld>
            <a:endParaRPr lang="en-CA"/>
          </a:p>
        </p:txBody>
      </p:sp>
    </p:spTree>
    <p:extLst>
      <p:ext uri="{BB962C8B-B14F-4D97-AF65-F5344CB8AC3E}">
        <p14:creationId xmlns:p14="http://schemas.microsoft.com/office/powerpoint/2010/main" val="2597964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D743-FBB1-49FC-966D-B7FBFDCC10A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7C360EC-5DAA-439F-A8A9-35E8AAAD3B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A4C3BCD-9DE1-4708-9990-ADE107121E4D}"/>
              </a:ext>
            </a:extLst>
          </p:cNvPr>
          <p:cNvSpPr>
            <a:spLocks noGrp="1"/>
          </p:cNvSpPr>
          <p:nvPr>
            <p:ph type="dt" sz="half" idx="10"/>
          </p:nvPr>
        </p:nvSpPr>
        <p:spPr/>
        <p:txBody>
          <a:bodyPr/>
          <a:lstStyle/>
          <a:p>
            <a:fld id="{917B8E96-8450-4147-83D9-2492B4D6A00D}" type="datetimeFigureOut">
              <a:rPr lang="en-CA" smtClean="0"/>
              <a:t>2021-04-07</a:t>
            </a:fld>
            <a:endParaRPr lang="en-CA"/>
          </a:p>
        </p:txBody>
      </p:sp>
      <p:sp>
        <p:nvSpPr>
          <p:cNvPr id="5" name="Footer Placeholder 4">
            <a:extLst>
              <a:ext uri="{FF2B5EF4-FFF2-40B4-BE49-F238E27FC236}">
                <a16:creationId xmlns:a16="http://schemas.microsoft.com/office/drawing/2014/main" id="{283CE7D7-E5F1-4262-B8EE-83E35FFBE65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61AD2D-EC10-4C33-9F08-8D27B31B807C}"/>
              </a:ext>
            </a:extLst>
          </p:cNvPr>
          <p:cNvSpPr>
            <a:spLocks noGrp="1"/>
          </p:cNvSpPr>
          <p:nvPr>
            <p:ph type="sldNum" sz="quarter" idx="12"/>
          </p:nvPr>
        </p:nvSpPr>
        <p:spPr/>
        <p:txBody>
          <a:bodyPr/>
          <a:lstStyle/>
          <a:p>
            <a:fld id="{1E00684B-3AAD-4E13-83F9-7EADAFAA7C45}" type="slidenum">
              <a:rPr lang="en-CA" smtClean="0"/>
              <a:t>‹#›</a:t>
            </a:fld>
            <a:endParaRPr lang="en-CA"/>
          </a:p>
        </p:txBody>
      </p:sp>
    </p:spTree>
    <p:extLst>
      <p:ext uri="{BB962C8B-B14F-4D97-AF65-F5344CB8AC3E}">
        <p14:creationId xmlns:p14="http://schemas.microsoft.com/office/powerpoint/2010/main" val="2623661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927BC9-CBAB-4CD2-B98D-A482A65689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3EAE51B-7F07-40CF-BDA8-4CDE8FD134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A6F066E-3F83-42AE-80C3-BE439AC903B9}"/>
              </a:ext>
            </a:extLst>
          </p:cNvPr>
          <p:cNvSpPr>
            <a:spLocks noGrp="1"/>
          </p:cNvSpPr>
          <p:nvPr>
            <p:ph type="dt" sz="half" idx="10"/>
          </p:nvPr>
        </p:nvSpPr>
        <p:spPr/>
        <p:txBody>
          <a:bodyPr/>
          <a:lstStyle/>
          <a:p>
            <a:fld id="{917B8E96-8450-4147-83D9-2492B4D6A00D}" type="datetimeFigureOut">
              <a:rPr lang="en-CA" smtClean="0"/>
              <a:t>2021-04-07</a:t>
            </a:fld>
            <a:endParaRPr lang="en-CA"/>
          </a:p>
        </p:txBody>
      </p:sp>
      <p:sp>
        <p:nvSpPr>
          <p:cNvPr id="5" name="Footer Placeholder 4">
            <a:extLst>
              <a:ext uri="{FF2B5EF4-FFF2-40B4-BE49-F238E27FC236}">
                <a16:creationId xmlns:a16="http://schemas.microsoft.com/office/drawing/2014/main" id="{F56D9034-9587-4C04-8BF1-6E094F0B48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292AE42-2280-4033-9EF5-5B27267A6BAF}"/>
              </a:ext>
            </a:extLst>
          </p:cNvPr>
          <p:cNvSpPr>
            <a:spLocks noGrp="1"/>
          </p:cNvSpPr>
          <p:nvPr>
            <p:ph type="sldNum" sz="quarter" idx="12"/>
          </p:nvPr>
        </p:nvSpPr>
        <p:spPr/>
        <p:txBody>
          <a:bodyPr/>
          <a:lstStyle/>
          <a:p>
            <a:fld id="{1E00684B-3AAD-4E13-83F9-7EADAFAA7C45}" type="slidenum">
              <a:rPr lang="en-CA" smtClean="0"/>
              <a:t>‹#›</a:t>
            </a:fld>
            <a:endParaRPr lang="en-CA"/>
          </a:p>
        </p:txBody>
      </p:sp>
    </p:spTree>
    <p:extLst>
      <p:ext uri="{BB962C8B-B14F-4D97-AF65-F5344CB8AC3E}">
        <p14:creationId xmlns:p14="http://schemas.microsoft.com/office/powerpoint/2010/main" val="3929559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450E-718D-4A74-9358-0A0CEA36268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6B7D76D-051E-4924-A1C9-EAE4793A09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CCB5769-4B30-49A1-8E55-67C833BBC3D5}"/>
              </a:ext>
            </a:extLst>
          </p:cNvPr>
          <p:cNvSpPr>
            <a:spLocks noGrp="1"/>
          </p:cNvSpPr>
          <p:nvPr>
            <p:ph type="dt" sz="half" idx="10"/>
          </p:nvPr>
        </p:nvSpPr>
        <p:spPr/>
        <p:txBody>
          <a:bodyPr/>
          <a:lstStyle/>
          <a:p>
            <a:fld id="{917B8E96-8450-4147-83D9-2492B4D6A00D}" type="datetimeFigureOut">
              <a:rPr lang="en-CA" smtClean="0"/>
              <a:t>2021-04-07</a:t>
            </a:fld>
            <a:endParaRPr lang="en-CA"/>
          </a:p>
        </p:txBody>
      </p:sp>
      <p:sp>
        <p:nvSpPr>
          <p:cNvPr id="5" name="Footer Placeholder 4">
            <a:extLst>
              <a:ext uri="{FF2B5EF4-FFF2-40B4-BE49-F238E27FC236}">
                <a16:creationId xmlns:a16="http://schemas.microsoft.com/office/drawing/2014/main" id="{F777CBED-EA9B-4FED-832B-62552C890E4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8E0B5D4-3644-42FC-923A-6053158FDDD6}"/>
              </a:ext>
            </a:extLst>
          </p:cNvPr>
          <p:cNvSpPr>
            <a:spLocks noGrp="1"/>
          </p:cNvSpPr>
          <p:nvPr>
            <p:ph type="sldNum" sz="quarter" idx="12"/>
          </p:nvPr>
        </p:nvSpPr>
        <p:spPr/>
        <p:txBody>
          <a:bodyPr/>
          <a:lstStyle/>
          <a:p>
            <a:fld id="{1E00684B-3AAD-4E13-83F9-7EADAFAA7C45}" type="slidenum">
              <a:rPr lang="en-CA" smtClean="0"/>
              <a:t>‹#›</a:t>
            </a:fld>
            <a:endParaRPr lang="en-CA"/>
          </a:p>
        </p:txBody>
      </p:sp>
    </p:spTree>
    <p:extLst>
      <p:ext uri="{BB962C8B-B14F-4D97-AF65-F5344CB8AC3E}">
        <p14:creationId xmlns:p14="http://schemas.microsoft.com/office/powerpoint/2010/main" val="605311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95F-5FE5-4132-9786-CD6966837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F739972-EDE5-486F-8FCC-C6891F9FCF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715931-86AA-44F0-B442-B8FE01C78309}"/>
              </a:ext>
            </a:extLst>
          </p:cNvPr>
          <p:cNvSpPr>
            <a:spLocks noGrp="1"/>
          </p:cNvSpPr>
          <p:nvPr>
            <p:ph type="dt" sz="half" idx="10"/>
          </p:nvPr>
        </p:nvSpPr>
        <p:spPr/>
        <p:txBody>
          <a:bodyPr/>
          <a:lstStyle/>
          <a:p>
            <a:fld id="{917B8E96-8450-4147-83D9-2492B4D6A00D}" type="datetimeFigureOut">
              <a:rPr lang="en-CA" smtClean="0"/>
              <a:t>2021-04-07</a:t>
            </a:fld>
            <a:endParaRPr lang="en-CA"/>
          </a:p>
        </p:txBody>
      </p:sp>
      <p:sp>
        <p:nvSpPr>
          <p:cNvPr id="5" name="Footer Placeholder 4">
            <a:extLst>
              <a:ext uri="{FF2B5EF4-FFF2-40B4-BE49-F238E27FC236}">
                <a16:creationId xmlns:a16="http://schemas.microsoft.com/office/drawing/2014/main" id="{798E2D0B-CEBB-40D5-AC18-C6A355EB166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0C7B9E7-2AFE-49DB-9B54-59F26CB6FEDF}"/>
              </a:ext>
            </a:extLst>
          </p:cNvPr>
          <p:cNvSpPr>
            <a:spLocks noGrp="1"/>
          </p:cNvSpPr>
          <p:nvPr>
            <p:ph type="sldNum" sz="quarter" idx="12"/>
          </p:nvPr>
        </p:nvSpPr>
        <p:spPr/>
        <p:txBody>
          <a:bodyPr/>
          <a:lstStyle/>
          <a:p>
            <a:fld id="{1E00684B-3AAD-4E13-83F9-7EADAFAA7C45}" type="slidenum">
              <a:rPr lang="en-CA" smtClean="0"/>
              <a:t>‹#›</a:t>
            </a:fld>
            <a:endParaRPr lang="en-CA"/>
          </a:p>
        </p:txBody>
      </p:sp>
    </p:spTree>
    <p:extLst>
      <p:ext uri="{BB962C8B-B14F-4D97-AF65-F5344CB8AC3E}">
        <p14:creationId xmlns:p14="http://schemas.microsoft.com/office/powerpoint/2010/main" val="3929999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4260-6221-4C32-A018-DB75105B19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08522A5-53AE-4004-8BD9-7476F57751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08D5008-DA42-41E7-8549-D27DE0CC7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968A982-6644-4CA8-9F0A-E6A7AD13B69C}"/>
              </a:ext>
            </a:extLst>
          </p:cNvPr>
          <p:cNvSpPr>
            <a:spLocks noGrp="1"/>
          </p:cNvSpPr>
          <p:nvPr>
            <p:ph type="dt" sz="half" idx="10"/>
          </p:nvPr>
        </p:nvSpPr>
        <p:spPr/>
        <p:txBody>
          <a:bodyPr/>
          <a:lstStyle/>
          <a:p>
            <a:fld id="{917B8E96-8450-4147-83D9-2492B4D6A00D}" type="datetimeFigureOut">
              <a:rPr lang="en-CA" smtClean="0"/>
              <a:t>2021-04-07</a:t>
            </a:fld>
            <a:endParaRPr lang="en-CA"/>
          </a:p>
        </p:txBody>
      </p:sp>
      <p:sp>
        <p:nvSpPr>
          <p:cNvPr id="6" name="Footer Placeholder 5">
            <a:extLst>
              <a:ext uri="{FF2B5EF4-FFF2-40B4-BE49-F238E27FC236}">
                <a16:creationId xmlns:a16="http://schemas.microsoft.com/office/drawing/2014/main" id="{33B285B8-0C4E-45D6-AC9E-90A85E40BFF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CF34A8F-F2C7-41ED-9B45-753C402C144E}"/>
              </a:ext>
            </a:extLst>
          </p:cNvPr>
          <p:cNvSpPr>
            <a:spLocks noGrp="1"/>
          </p:cNvSpPr>
          <p:nvPr>
            <p:ph type="sldNum" sz="quarter" idx="12"/>
          </p:nvPr>
        </p:nvSpPr>
        <p:spPr/>
        <p:txBody>
          <a:bodyPr/>
          <a:lstStyle/>
          <a:p>
            <a:fld id="{1E00684B-3AAD-4E13-83F9-7EADAFAA7C45}" type="slidenum">
              <a:rPr lang="en-CA" smtClean="0"/>
              <a:t>‹#›</a:t>
            </a:fld>
            <a:endParaRPr lang="en-CA"/>
          </a:p>
        </p:txBody>
      </p:sp>
    </p:spTree>
    <p:extLst>
      <p:ext uri="{BB962C8B-B14F-4D97-AF65-F5344CB8AC3E}">
        <p14:creationId xmlns:p14="http://schemas.microsoft.com/office/powerpoint/2010/main" val="144415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20925-6E57-419E-9818-B63902FA1E8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B6DFF7D-9461-4B9E-9D7F-953C54E5C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DEA21A-8589-4A5E-9400-1D3EC481ED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ED0C420-21D2-4DC3-90E3-680CC76866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7A31C4-59CF-4199-BFFC-A2585494E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B42866A-40DC-4D7D-A327-B478C88D38DF}"/>
              </a:ext>
            </a:extLst>
          </p:cNvPr>
          <p:cNvSpPr>
            <a:spLocks noGrp="1"/>
          </p:cNvSpPr>
          <p:nvPr>
            <p:ph type="dt" sz="half" idx="10"/>
          </p:nvPr>
        </p:nvSpPr>
        <p:spPr/>
        <p:txBody>
          <a:bodyPr/>
          <a:lstStyle/>
          <a:p>
            <a:fld id="{917B8E96-8450-4147-83D9-2492B4D6A00D}" type="datetimeFigureOut">
              <a:rPr lang="en-CA" smtClean="0"/>
              <a:t>2021-04-07</a:t>
            </a:fld>
            <a:endParaRPr lang="en-CA"/>
          </a:p>
        </p:txBody>
      </p:sp>
      <p:sp>
        <p:nvSpPr>
          <p:cNvPr id="8" name="Footer Placeholder 7">
            <a:extLst>
              <a:ext uri="{FF2B5EF4-FFF2-40B4-BE49-F238E27FC236}">
                <a16:creationId xmlns:a16="http://schemas.microsoft.com/office/drawing/2014/main" id="{BC42B656-0016-4675-83F4-F88F577EC3B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69A9282-75E2-4663-BF54-0F77E5A36834}"/>
              </a:ext>
            </a:extLst>
          </p:cNvPr>
          <p:cNvSpPr>
            <a:spLocks noGrp="1"/>
          </p:cNvSpPr>
          <p:nvPr>
            <p:ph type="sldNum" sz="quarter" idx="12"/>
          </p:nvPr>
        </p:nvSpPr>
        <p:spPr/>
        <p:txBody>
          <a:bodyPr/>
          <a:lstStyle/>
          <a:p>
            <a:fld id="{1E00684B-3AAD-4E13-83F9-7EADAFAA7C45}" type="slidenum">
              <a:rPr lang="en-CA" smtClean="0"/>
              <a:t>‹#›</a:t>
            </a:fld>
            <a:endParaRPr lang="en-CA"/>
          </a:p>
        </p:txBody>
      </p:sp>
    </p:spTree>
    <p:extLst>
      <p:ext uri="{BB962C8B-B14F-4D97-AF65-F5344CB8AC3E}">
        <p14:creationId xmlns:p14="http://schemas.microsoft.com/office/powerpoint/2010/main" val="1188676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E84B-AED6-4979-ADEB-8F495AA5C13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3C2ECF7-AFEB-4381-A8A4-17AD4D8FA401}"/>
              </a:ext>
            </a:extLst>
          </p:cNvPr>
          <p:cNvSpPr>
            <a:spLocks noGrp="1"/>
          </p:cNvSpPr>
          <p:nvPr>
            <p:ph type="dt" sz="half" idx="10"/>
          </p:nvPr>
        </p:nvSpPr>
        <p:spPr/>
        <p:txBody>
          <a:bodyPr/>
          <a:lstStyle/>
          <a:p>
            <a:fld id="{917B8E96-8450-4147-83D9-2492B4D6A00D}" type="datetimeFigureOut">
              <a:rPr lang="en-CA" smtClean="0"/>
              <a:t>2021-04-07</a:t>
            </a:fld>
            <a:endParaRPr lang="en-CA"/>
          </a:p>
        </p:txBody>
      </p:sp>
      <p:sp>
        <p:nvSpPr>
          <p:cNvPr id="4" name="Footer Placeholder 3">
            <a:extLst>
              <a:ext uri="{FF2B5EF4-FFF2-40B4-BE49-F238E27FC236}">
                <a16:creationId xmlns:a16="http://schemas.microsoft.com/office/drawing/2014/main" id="{7AD65FAD-CE6D-4E3D-8D0D-6BB5A484290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E6E8FBD-19CD-404C-9667-416AF0B49A2F}"/>
              </a:ext>
            </a:extLst>
          </p:cNvPr>
          <p:cNvSpPr>
            <a:spLocks noGrp="1"/>
          </p:cNvSpPr>
          <p:nvPr>
            <p:ph type="sldNum" sz="quarter" idx="12"/>
          </p:nvPr>
        </p:nvSpPr>
        <p:spPr/>
        <p:txBody>
          <a:bodyPr/>
          <a:lstStyle/>
          <a:p>
            <a:fld id="{1E00684B-3AAD-4E13-83F9-7EADAFAA7C45}" type="slidenum">
              <a:rPr lang="en-CA" smtClean="0"/>
              <a:t>‹#›</a:t>
            </a:fld>
            <a:endParaRPr lang="en-CA"/>
          </a:p>
        </p:txBody>
      </p:sp>
    </p:spTree>
    <p:extLst>
      <p:ext uri="{BB962C8B-B14F-4D97-AF65-F5344CB8AC3E}">
        <p14:creationId xmlns:p14="http://schemas.microsoft.com/office/powerpoint/2010/main" val="4205107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0F0470-E2B3-491A-8449-A2280E24A591}"/>
              </a:ext>
            </a:extLst>
          </p:cNvPr>
          <p:cNvSpPr>
            <a:spLocks noGrp="1"/>
          </p:cNvSpPr>
          <p:nvPr>
            <p:ph type="dt" sz="half" idx="10"/>
          </p:nvPr>
        </p:nvSpPr>
        <p:spPr/>
        <p:txBody>
          <a:bodyPr/>
          <a:lstStyle/>
          <a:p>
            <a:fld id="{917B8E96-8450-4147-83D9-2492B4D6A00D}" type="datetimeFigureOut">
              <a:rPr lang="en-CA" smtClean="0"/>
              <a:t>2021-04-07</a:t>
            </a:fld>
            <a:endParaRPr lang="en-CA"/>
          </a:p>
        </p:txBody>
      </p:sp>
      <p:sp>
        <p:nvSpPr>
          <p:cNvPr id="3" name="Footer Placeholder 2">
            <a:extLst>
              <a:ext uri="{FF2B5EF4-FFF2-40B4-BE49-F238E27FC236}">
                <a16:creationId xmlns:a16="http://schemas.microsoft.com/office/drawing/2014/main" id="{483C09B6-3E7B-4B8B-88BF-B0C858E6504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D1A9F21-05FD-43E6-826C-EBE4D7F12317}"/>
              </a:ext>
            </a:extLst>
          </p:cNvPr>
          <p:cNvSpPr>
            <a:spLocks noGrp="1"/>
          </p:cNvSpPr>
          <p:nvPr>
            <p:ph type="sldNum" sz="quarter" idx="12"/>
          </p:nvPr>
        </p:nvSpPr>
        <p:spPr/>
        <p:txBody>
          <a:bodyPr/>
          <a:lstStyle/>
          <a:p>
            <a:fld id="{1E00684B-3AAD-4E13-83F9-7EADAFAA7C45}" type="slidenum">
              <a:rPr lang="en-CA" smtClean="0"/>
              <a:t>‹#›</a:t>
            </a:fld>
            <a:endParaRPr lang="en-CA"/>
          </a:p>
        </p:txBody>
      </p:sp>
    </p:spTree>
    <p:extLst>
      <p:ext uri="{BB962C8B-B14F-4D97-AF65-F5344CB8AC3E}">
        <p14:creationId xmlns:p14="http://schemas.microsoft.com/office/powerpoint/2010/main" val="535563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9236-3EFF-4BF7-823B-0AE26AA18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B295817-CB52-4C01-99ED-D0D86C4D2A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15640AF-90DC-45A6-90E3-0D11D60B9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6A446-0211-4C09-8B2B-321FDAF8FA4F}"/>
              </a:ext>
            </a:extLst>
          </p:cNvPr>
          <p:cNvSpPr>
            <a:spLocks noGrp="1"/>
          </p:cNvSpPr>
          <p:nvPr>
            <p:ph type="dt" sz="half" idx="10"/>
          </p:nvPr>
        </p:nvSpPr>
        <p:spPr/>
        <p:txBody>
          <a:bodyPr/>
          <a:lstStyle/>
          <a:p>
            <a:fld id="{917B8E96-8450-4147-83D9-2492B4D6A00D}" type="datetimeFigureOut">
              <a:rPr lang="en-CA" smtClean="0"/>
              <a:t>2021-04-07</a:t>
            </a:fld>
            <a:endParaRPr lang="en-CA"/>
          </a:p>
        </p:txBody>
      </p:sp>
      <p:sp>
        <p:nvSpPr>
          <p:cNvPr id="6" name="Footer Placeholder 5">
            <a:extLst>
              <a:ext uri="{FF2B5EF4-FFF2-40B4-BE49-F238E27FC236}">
                <a16:creationId xmlns:a16="http://schemas.microsoft.com/office/drawing/2014/main" id="{FD48D8C9-6B7D-45BF-976D-63FEE23508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9A3C82A-D08A-440D-9CB6-0FD2C2C7E19B}"/>
              </a:ext>
            </a:extLst>
          </p:cNvPr>
          <p:cNvSpPr>
            <a:spLocks noGrp="1"/>
          </p:cNvSpPr>
          <p:nvPr>
            <p:ph type="sldNum" sz="quarter" idx="12"/>
          </p:nvPr>
        </p:nvSpPr>
        <p:spPr/>
        <p:txBody>
          <a:bodyPr/>
          <a:lstStyle/>
          <a:p>
            <a:fld id="{1E00684B-3AAD-4E13-83F9-7EADAFAA7C45}" type="slidenum">
              <a:rPr lang="en-CA" smtClean="0"/>
              <a:t>‹#›</a:t>
            </a:fld>
            <a:endParaRPr lang="en-CA"/>
          </a:p>
        </p:txBody>
      </p:sp>
    </p:spTree>
    <p:extLst>
      <p:ext uri="{BB962C8B-B14F-4D97-AF65-F5344CB8AC3E}">
        <p14:creationId xmlns:p14="http://schemas.microsoft.com/office/powerpoint/2010/main" val="407103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12EA-BD16-40E5-847D-1A6F2ECB61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9165780-B2AF-4DF0-87F8-B73051B42C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3CEE0F0-FAA2-433D-82B4-6917D2393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0C720-2536-464F-82B1-A3233B8ECEEE}"/>
              </a:ext>
            </a:extLst>
          </p:cNvPr>
          <p:cNvSpPr>
            <a:spLocks noGrp="1"/>
          </p:cNvSpPr>
          <p:nvPr>
            <p:ph type="dt" sz="half" idx="10"/>
          </p:nvPr>
        </p:nvSpPr>
        <p:spPr/>
        <p:txBody>
          <a:bodyPr/>
          <a:lstStyle/>
          <a:p>
            <a:fld id="{917B8E96-8450-4147-83D9-2492B4D6A00D}" type="datetimeFigureOut">
              <a:rPr lang="en-CA" smtClean="0"/>
              <a:t>2021-04-07</a:t>
            </a:fld>
            <a:endParaRPr lang="en-CA"/>
          </a:p>
        </p:txBody>
      </p:sp>
      <p:sp>
        <p:nvSpPr>
          <p:cNvPr id="6" name="Footer Placeholder 5">
            <a:extLst>
              <a:ext uri="{FF2B5EF4-FFF2-40B4-BE49-F238E27FC236}">
                <a16:creationId xmlns:a16="http://schemas.microsoft.com/office/drawing/2014/main" id="{F77D64D7-C118-4092-9586-04619B19354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F3F9DD3-FBF8-4347-9B5C-33CFE4EC7132}"/>
              </a:ext>
            </a:extLst>
          </p:cNvPr>
          <p:cNvSpPr>
            <a:spLocks noGrp="1"/>
          </p:cNvSpPr>
          <p:nvPr>
            <p:ph type="sldNum" sz="quarter" idx="12"/>
          </p:nvPr>
        </p:nvSpPr>
        <p:spPr/>
        <p:txBody>
          <a:bodyPr/>
          <a:lstStyle/>
          <a:p>
            <a:fld id="{1E00684B-3AAD-4E13-83F9-7EADAFAA7C45}" type="slidenum">
              <a:rPr lang="en-CA" smtClean="0"/>
              <a:t>‹#›</a:t>
            </a:fld>
            <a:endParaRPr lang="en-CA"/>
          </a:p>
        </p:txBody>
      </p:sp>
    </p:spTree>
    <p:extLst>
      <p:ext uri="{BB962C8B-B14F-4D97-AF65-F5344CB8AC3E}">
        <p14:creationId xmlns:p14="http://schemas.microsoft.com/office/powerpoint/2010/main" val="99613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3EC50-B3A3-4EB5-91B7-0DE2ECA7B5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68E01EF-4C46-4550-BC35-FFCECE8F77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CD7DAF0-4199-44B0-A676-1E79A9B7E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7B8E96-8450-4147-83D9-2492B4D6A00D}" type="datetimeFigureOut">
              <a:rPr lang="en-CA" smtClean="0"/>
              <a:t>2021-04-07</a:t>
            </a:fld>
            <a:endParaRPr lang="en-CA"/>
          </a:p>
        </p:txBody>
      </p:sp>
      <p:sp>
        <p:nvSpPr>
          <p:cNvPr id="5" name="Footer Placeholder 4">
            <a:extLst>
              <a:ext uri="{FF2B5EF4-FFF2-40B4-BE49-F238E27FC236}">
                <a16:creationId xmlns:a16="http://schemas.microsoft.com/office/drawing/2014/main" id="{E60CD5F6-9930-4CC3-A0C1-4550E00D25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145C9A8-5122-4701-BCDF-59E5BDB684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00684B-3AAD-4E13-83F9-7EADAFAA7C45}" type="slidenum">
              <a:rPr lang="en-CA" smtClean="0"/>
              <a:t>‹#›</a:t>
            </a:fld>
            <a:endParaRPr lang="en-CA"/>
          </a:p>
        </p:txBody>
      </p:sp>
    </p:spTree>
    <p:extLst>
      <p:ext uri="{BB962C8B-B14F-4D97-AF65-F5344CB8AC3E}">
        <p14:creationId xmlns:p14="http://schemas.microsoft.com/office/powerpoint/2010/main" val="2189345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yash-goswami30/" TargetMode="External"/><Relationship Id="rId3" Type="http://schemas.openxmlformats.org/officeDocument/2006/relationships/audio" Target="../media/media1.m4a"/><Relationship Id="rId7" Type="http://schemas.openxmlformats.org/officeDocument/2006/relationships/hyperlink" Target="https://www.linkedin.com/in/nihar-patel-25578019b/" TargetMode="External"/><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hyperlink" Target="https://www.linkedin.com/in/aksh-patel-3ba5751a8/" TargetMode="External"/><Relationship Id="rId5" Type="http://schemas.openxmlformats.org/officeDocument/2006/relationships/image" Target="../media/image1.png"/><Relationship Id="rId10"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hyperlink" Target="https://www.linkedin.com/in/nishrut-patel-33b0311a7/" TargetMode="Externa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20.png"/><Relationship Id="rId3" Type="http://schemas.openxmlformats.org/officeDocument/2006/relationships/audio" Target="../media/media10.m4a"/><Relationship Id="rId7" Type="http://schemas.openxmlformats.org/officeDocument/2006/relationships/diagramQuickStyle" Target="../diagrams/quickStyle1.xml"/><Relationship Id="rId12" Type="http://schemas.openxmlformats.org/officeDocument/2006/relationships/image" Target="../media/image19.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diagramLayout" Target="../diagrams/layout1.xml"/><Relationship Id="rId11" Type="http://schemas.openxmlformats.org/officeDocument/2006/relationships/image" Target="../media/image18.png"/><Relationship Id="rId5" Type="http://schemas.openxmlformats.org/officeDocument/2006/relationships/diagramData" Target="../diagrams/data1.xml"/><Relationship Id="rId1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slideLayout" Target="../slideLayouts/slideLayout2.xml"/><Relationship Id="rId9" Type="http://schemas.microsoft.com/office/2007/relationships/diagramDrawing" Target="../diagrams/drawing1.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2.mp4"/><Relationship Id="rId7" Type="http://schemas.openxmlformats.org/officeDocument/2006/relationships/image" Target="../media/image23.png"/><Relationship Id="rId2" Type="http://schemas.microsoft.com/office/2007/relationships/media" Target="../media/media12.mp4"/><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audio" Target="../media/media13.m4a"/><Relationship Id="rId4" Type="http://schemas.microsoft.com/office/2007/relationships/media" Target="../media/media13.m4a"/></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4.mp4"/><Relationship Id="rId7" Type="http://schemas.openxmlformats.org/officeDocument/2006/relationships/image" Target="../media/image24.png"/><Relationship Id="rId2" Type="http://schemas.microsoft.com/office/2007/relationships/media" Target="../media/media14.mp4"/><Relationship Id="rId1" Type="http://schemas.openxmlformats.org/officeDocument/2006/relationships/tags" Target="../tags/tag12.xml"/><Relationship Id="rId6" Type="http://schemas.openxmlformats.org/officeDocument/2006/relationships/slideLayout" Target="../slideLayouts/slideLayout2.xml"/><Relationship Id="rId5" Type="http://schemas.openxmlformats.org/officeDocument/2006/relationships/audio" Target="../media/media15.m4a"/><Relationship Id="rId4" Type="http://schemas.microsoft.com/office/2007/relationships/media" Target="../media/media15.m4a"/></Relationships>
</file>

<file path=ppt/slides/_rels/slide14.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2.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hyperlink" Target="https://www.aa.com.tr/en/environment/wildfires-forest-fires-around-world-in-2020/2088198" TargetMode="Externa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11.jfif"/><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3">
            <a:extLst>
              <a:ext uri="{FF2B5EF4-FFF2-40B4-BE49-F238E27FC236}">
                <a16:creationId xmlns:a16="http://schemas.microsoft.com/office/drawing/2014/main" id="{C7465CB2-E160-4D8E-B8B3-B7AFCAFC5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25">
            <a:extLst>
              <a:ext uri="{FF2B5EF4-FFF2-40B4-BE49-F238E27FC236}">
                <a16:creationId xmlns:a16="http://schemas.microsoft.com/office/drawing/2014/main" id="{BF79C704-FD27-4BBA-A751-4A80EDB173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7" name="Rectangle 27">
            <a:extLst>
              <a:ext uri="{FF2B5EF4-FFF2-40B4-BE49-F238E27FC236}">
                <a16:creationId xmlns:a16="http://schemas.microsoft.com/office/drawing/2014/main" id="{1A8FFABF-F1A6-4C80-A0A6-29F3162FE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9">
            <a:extLst>
              <a:ext uri="{FF2B5EF4-FFF2-40B4-BE49-F238E27FC236}">
                <a16:creationId xmlns:a16="http://schemas.microsoft.com/office/drawing/2014/main" id="{ED4C1E4B-EA97-41D4-855C-680107905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F83D7BA1-67AE-4ADC-BCD6-F15B10999D6D}"/>
              </a:ext>
            </a:extLst>
          </p:cNvPr>
          <p:cNvSpPr>
            <a:spLocks noGrp="1"/>
          </p:cNvSpPr>
          <p:nvPr>
            <p:ph type="ctrTitle"/>
          </p:nvPr>
        </p:nvSpPr>
        <p:spPr>
          <a:xfrm>
            <a:off x="1357793" y="1468583"/>
            <a:ext cx="4074820" cy="3900512"/>
          </a:xfrm>
        </p:spPr>
        <p:txBody>
          <a:bodyPr vert="horz" lIns="91440" tIns="45720" rIns="91440" bIns="45720" rtlCol="0" anchor="t">
            <a:normAutofit/>
          </a:bodyPr>
          <a:lstStyle/>
          <a:p>
            <a:pPr algn="l"/>
            <a:r>
              <a:rPr lang="en-US" sz="4800" kern="1200" dirty="0">
                <a:solidFill>
                  <a:schemeClr val="tx1"/>
                </a:solidFill>
                <a:latin typeface="+mj-lt"/>
                <a:ea typeface="+mj-ea"/>
                <a:cs typeface="+mj-cs"/>
              </a:rPr>
              <a:t>Final Project Presentation</a:t>
            </a:r>
          </a:p>
        </p:txBody>
      </p:sp>
      <p:sp>
        <p:nvSpPr>
          <p:cNvPr id="3" name="Subtitle 2">
            <a:extLst>
              <a:ext uri="{FF2B5EF4-FFF2-40B4-BE49-F238E27FC236}">
                <a16:creationId xmlns:a16="http://schemas.microsoft.com/office/drawing/2014/main" id="{99D4C173-79BC-4C69-B3AB-3568C606D011}"/>
              </a:ext>
            </a:extLst>
          </p:cNvPr>
          <p:cNvSpPr>
            <a:spLocks noGrp="1"/>
          </p:cNvSpPr>
          <p:nvPr>
            <p:ph type="subTitle" idx="1"/>
          </p:nvPr>
        </p:nvSpPr>
        <p:spPr>
          <a:xfrm>
            <a:off x="5794563" y="1468583"/>
            <a:ext cx="5025928" cy="3911679"/>
          </a:xfrm>
        </p:spPr>
        <p:txBody>
          <a:bodyPr vert="horz" lIns="91440" tIns="45720" rIns="91440" bIns="45720" rtlCol="0" anchor="b">
            <a:normAutofit/>
          </a:bodyPr>
          <a:lstStyle/>
          <a:p>
            <a:pPr indent="-228600" algn="l">
              <a:buFont typeface="Arial" panose="020B0604020202020204" pitchFamily="34" charset="0"/>
              <a:buChar char="•"/>
            </a:pPr>
            <a:r>
              <a:rPr lang="en-US" sz="1800" dirty="0"/>
              <a:t>Comp-3710:- Artificial Intelligence Concept</a:t>
            </a:r>
          </a:p>
          <a:p>
            <a:pPr indent="-228600" algn="l">
              <a:buFont typeface="Arial" panose="020B0604020202020204" pitchFamily="34" charset="0"/>
              <a:buChar char="•"/>
            </a:pPr>
            <a:endParaRPr lang="en-US" sz="1800" dirty="0"/>
          </a:p>
          <a:p>
            <a:pPr indent="-228600" algn="l">
              <a:buFont typeface="Arial" panose="020B0604020202020204" pitchFamily="34" charset="0"/>
              <a:buChar char="•"/>
            </a:pPr>
            <a:endParaRPr lang="en-US" sz="1800" dirty="0"/>
          </a:p>
          <a:p>
            <a:pPr indent="-228600" algn="l">
              <a:buFont typeface="Arial" panose="020B0604020202020204" pitchFamily="34" charset="0"/>
              <a:buChar char="•"/>
            </a:pPr>
            <a:endParaRPr lang="en-US" sz="1800" dirty="0"/>
          </a:p>
          <a:p>
            <a:pPr indent="-228600" algn="l">
              <a:buFont typeface="Arial" panose="020B0604020202020204" pitchFamily="34" charset="0"/>
              <a:buChar char="•"/>
            </a:pPr>
            <a:r>
              <a:rPr lang="en-US" sz="1800" dirty="0"/>
              <a:t>Designed and Created by:-</a:t>
            </a:r>
          </a:p>
          <a:p>
            <a:pPr indent="-228600" algn="l">
              <a:buFont typeface="Arial" panose="020B0604020202020204" pitchFamily="34" charset="0"/>
              <a:buChar char="•"/>
            </a:pPr>
            <a:r>
              <a:rPr lang="en-US" sz="1800" dirty="0">
                <a:hlinkClick r:id="rId6">
                  <a:extLst>
                    <a:ext uri="{A12FA001-AC4F-418D-AE19-62706E023703}">
                      <ahyp:hlinkClr xmlns:ahyp="http://schemas.microsoft.com/office/drawing/2018/hyperlinkcolor" val="tx"/>
                    </a:ext>
                  </a:extLst>
                </a:hlinkClick>
              </a:rPr>
              <a:t>Aksh Patel</a:t>
            </a:r>
            <a:r>
              <a:rPr lang="en-US" sz="1800" dirty="0"/>
              <a:t>	</a:t>
            </a:r>
          </a:p>
          <a:p>
            <a:pPr indent="-228600" algn="l">
              <a:buFont typeface="Arial" panose="020B0604020202020204" pitchFamily="34" charset="0"/>
              <a:buChar char="•"/>
            </a:pPr>
            <a:r>
              <a:rPr lang="en-US" sz="1800" dirty="0">
                <a:hlinkClick r:id="rId7">
                  <a:extLst>
                    <a:ext uri="{A12FA001-AC4F-418D-AE19-62706E023703}">
                      <ahyp:hlinkClr xmlns:ahyp="http://schemas.microsoft.com/office/drawing/2018/hyperlinkcolor" val="tx"/>
                    </a:ext>
                  </a:extLst>
                </a:hlinkClick>
              </a:rPr>
              <a:t>Nihar Patel</a:t>
            </a:r>
            <a:r>
              <a:rPr lang="en-US" sz="1800" dirty="0"/>
              <a:t>	</a:t>
            </a:r>
          </a:p>
          <a:p>
            <a:pPr indent="-228600" algn="l">
              <a:buFont typeface="Arial" panose="020B0604020202020204" pitchFamily="34" charset="0"/>
              <a:buChar char="•"/>
            </a:pPr>
            <a:r>
              <a:rPr lang="en-US" sz="1800" dirty="0">
                <a:hlinkClick r:id="rId8">
                  <a:extLst>
                    <a:ext uri="{A12FA001-AC4F-418D-AE19-62706E023703}">
                      <ahyp:hlinkClr xmlns:ahyp="http://schemas.microsoft.com/office/drawing/2018/hyperlinkcolor" val="tx"/>
                    </a:ext>
                  </a:extLst>
                </a:hlinkClick>
              </a:rPr>
              <a:t>Yash Goswami</a:t>
            </a:r>
            <a:r>
              <a:rPr lang="en-US" sz="1800" dirty="0"/>
              <a:t>		</a:t>
            </a:r>
          </a:p>
          <a:p>
            <a:pPr indent="-228600" algn="l">
              <a:buFont typeface="Arial" panose="020B0604020202020204" pitchFamily="34" charset="0"/>
              <a:buChar char="•"/>
            </a:pPr>
            <a:r>
              <a:rPr lang="en-US" sz="1800" dirty="0">
                <a:hlinkClick r:id="rId9">
                  <a:extLst>
                    <a:ext uri="{A12FA001-AC4F-418D-AE19-62706E023703}">
                      <ahyp:hlinkClr xmlns:ahyp="http://schemas.microsoft.com/office/drawing/2018/hyperlinkcolor" val="tx"/>
                    </a:ext>
                  </a:extLst>
                </a:hlinkClick>
              </a:rPr>
              <a:t>Nishrut Patel</a:t>
            </a:r>
            <a:endParaRPr lang="en-US" sz="1800" dirty="0"/>
          </a:p>
          <a:p>
            <a:pPr indent="-228600" algn="l">
              <a:buFont typeface="Arial" panose="020B0604020202020204" pitchFamily="34" charset="0"/>
              <a:buChar char="•"/>
            </a:pPr>
            <a:endParaRPr lang="en-US" sz="1800" dirty="0"/>
          </a:p>
        </p:txBody>
      </p:sp>
      <p:pic>
        <p:nvPicPr>
          <p:cNvPr id="8" name="Audio 7">
            <a:hlinkClick r:id="" action="ppaction://media"/>
            <a:extLst>
              <a:ext uri="{FF2B5EF4-FFF2-40B4-BE49-F238E27FC236}">
                <a16:creationId xmlns:a16="http://schemas.microsoft.com/office/drawing/2014/main" id="{191B0E0E-AD28-485E-A70C-7449622EAFE2}"/>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1883206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8229">
        <p15:prstTrans prst="crush"/>
      </p:transition>
    </mc:Choice>
    <mc:Fallback>
      <p:transition spd="slow" advTm="82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grpId="0"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2"/>
                                        </p:tgtEl>
                                        <p:attrNameLst>
                                          <p:attrName>ppt_x</p:attrName>
                                          <p:attrName>ppt_y</p:attrName>
                                        </p:attrNameLst>
                                      </p:cBhvr>
                                    </p:animMotion>
                                    <p:animRot by="1500000">
                                      <p:cBhvr>
                                        <p:cTn id="11" dur="125" fill="hold">
                                          <p:stCondLst>
                                            <p:cond delay="0"/>
                                          </p:stCondLst>
                                        </p:cTn>
                                        <p:tgtEl>
                                          <p:spTgt spid="2"/>
                                        </p:tgtEl>
                                        <p:attrNameLst>
                                          <p:attrName>r</p:attrName>
                                        </p:attrNameLst>
                                      </p:cBhvr>
                                    </p:animRot>
                                    <p:animRot by="-1500000">
                                      <p:cBhvr>
                                        <p:cTn id="12" dur="125" fill="hold">
                                          <p:stCondLst>
                                            <p:cond delay="125"/>
                                          </p:stCondLst>
                                        </p:cTn>
                                        <p:tgtEl>
                                          <p:spTgt spid="2"/>
                                        </p:tgtEl>
                                        <p:attrNameLst>
                                          <p:attrName>r</p:attrName>
                                        </p:attrNameLst>
                                      </p:cBhvr>
                                    </p:animRot>
                                    <p:animRot by="-1500000">
                                      <p:cBhvr>
                                        <p:cTn id="13" dur="125" fill="hold">
                                          <p:stCondLst>
                                            <p:cond delay="250"/>
                                          </p:stCondLst>
                                        </p:cTn>
                                        <p:tgtEl>
                                          <p:spTgt spid="2"/>
                                        </p:tgtEl>
                                        <p:attrNameLst>
                                          <p:attrName>r</p:attrName>
                                        </p:attrNameLst>
                                      </p:cBhvr>
                                    </p:animRot>
                                    <p:animRot by="1500000">
                                      <p:cBhvr>
                                        <p:cTn id="14" dur="125" fill="hold">
                                          <p:stCondLst>
                                            <p:cond delay="375"/>
                                          </p:stCondLst>
                                        </p:cTn>
                                        <p:tgtEl>
                                          <p:spTgt spid="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anim calcmode="lin" valueType="num">
                                      <p:cBhvr>
                                        <p:cTn id="3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anim calcmode="lin" valueType="num">
                                      <p:cBhvr>
                                        <p:cTn id="4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8"/>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8F11-8BD8-4096-98CF-977740FD5ACF}"/>
              </a:ext>
            </a:extLst>
          </p:cNvPr>
          <p:cNvSpPr>
            <a:spLocks noGrp="1"/>
          </p:cNvSpPr>
          <p:nvPr>
            <p:ph type="title"/>
          </p:nvPr>
        </p:nvSpPr>
        <p:spPr/>
        <p:txBody>
          <a:bodyPr/>
          <a:lstStyle/>
          <a:p>
            <a:r>
              <a:rPr lang="en-US" b="1" i="1" dirty="0"/>
              <a:t>How it works </a:t>
            </a:r>
          </a:p>
        </p:txBody>
      </p:sp>
      <p:graphicFrame>
        <p:nvGraphicFramePr>
          <p:cNvPr id="17" name="Content Placeholder 2">
            <a:extLst>
              <a:ext uri="{FF2B5EF4-FFF2-40B4-BE49-F238E27FC236}">
                <a16:creationId xmlns:a16="http://schemas.microsoft.com/office/drawing/2014/main" id="{41F8A8A6-3C67-4020-B8CC-02BF74E3FCE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a:extLst>
              <a:ext uri="{FF2B5EF4-FFF2-40B4-BE49-F238E27FC236}">
                <a16:creationId xmlns:a16="http://schemas.microsoft.com/office/drawing/2014/main" id="{C60A7F1A-AD2B-426F-82B5-707662C245D5}"/>
              </a:ext>
            </a:extLst>
          </p:cNvPr>
          <p:cNvPicPr>
            <a:picLocks noChangeAspect="1"/>
          </p:cNvPicPr>
          <p:nvPr/>
        </p:nvPicPr>
        <p:blipFill>
          <a:blip r:embed="rId10"/>
          <a:stretch>
            <a:fillRect/>
          </a:stretch>
        </p:blipFill>
        <p:spPr>
          <a:xfrm>
            <a:off x="8734887" y="1766189"/>
            <a:ext cx="2278636" cy="478388"/>
          </a:xfrm>
          <a:prstGeom prst="rect">
            <a:avLst/>
          </a:prstGeom>
        </p:spPr>
      </p:pic>
      <p:pic>
        <p:nvPicPr>
          <p:cNvPr id="7" name="Picture 6">
            <a:extLst>
              <a:ext uri="{FF2B5EF4-FFF2-40B4-BE49-F238E27FC236}">
                <a16:creationId xmlns:a16="http://schemas.microsoft.com/office/drawing/2014/main" id="{92226263-FC1A-466E-B5C1-41466CFB5078}"/>
              </a:ext>
            </a:extLst>
          </p:cNvPr>
          <p:cNvPicPr>
            <a:picLocks noChangeAspect="1"/>
          </p:cNvPicPr>
          <p:nvPr/>
        </p:nvPicPr>
        <p:blipFill>
          <a:blip r:embed="rId11"/>
          <a:stretch>
            <a:fillRect/>
          </a:stretch>
        </p:blipFill>
        <p:spPr>
          <a:xfrm>
            <a:off x="6023313" y="1677288"/>
            <a:ext cx="2186511" cy="555492"/>
          </a:xfrm>
          <a:prstGeom prst="rect">
            <a:avLst/>
          </a:prstGeom>
        </p:spPr>
      </p:pic>
      <p:pic>
        <p:nvPicPr>
          <p:cNvPr id="9" name="Picture 8">
            <a:extLst>
              <a:ext uri="{FF2B5EF4-FFF2-40B4-BE49-F238E27FC236}">
                <a16:creationId xmlns:a16="http://schemas.microsoft.com/office/drawing/2014/main" id="{B3609694-06F7-4CA1-944D-414BF5E86374}"/>
              </a:ext>
            </a:extLst>
          </p:cNvPr>
          <p:cNvPicPr>
            <a:picLocks noChangeAspect="1"/>
          </p:cNvPicPr>
          <p:nvPr/>
        </p:nvPicPr>
        <p:blipFill>
          <a:blip r:embed="rId12"/>
          <a:stretch>
            <a:fillRect/>
          </a:stretch>
        </p:blipFill>
        <p:spPr>
          <a:xfrm>
            <a:off x="5092066" y="2646362"/>
            <a:ext cx="2007868" cy="717965"/>
          </a:xfrm>
          <a:prstGeom prst="rect">
            <a:avLst/>
          </a:prstGeom>
        </p:spPr>
      </p:pic>
      <p:pic>
        <p:nvPicPr>
          <p:cNvPr id="11" name="Picture 10">
            <a:extLst>
              <a:ext uri="{FF2B5EF4-FFF2-40B4-BE49-F238E27FC236}">
                <a16:creationId xmlns:a16="http://schemas.microsoft.com/office/drawing/2014/main" id="{9FECC072-91DB-4147-BCFC-0AA1B945FFD8}"/>
              </a:ext>
            </a:extLst>
          </p:cNvPr>
          <p:cNvPicPr>
            <a:picLocks noChangeAspect="1"/>
          </p:cNvPicPr>
          <p:nvPr/>
        </p:nvPicPr>
        <p:blipFill>
          <a:blip r:embed="rId13"/>
          <a:stretch>
            <a:fillRect/>
          </a:stretch>
        </p:blipFill>
        <p:spPr>
          <a:xfrm>
            <a:off x="580602" y="1690688"/>
            <a:ext cx="2372566" cy="525878"/>
          </a:xfrm>
          <a:prstGeom prst="rect">
            <a:avLst/>
          </a:prstGeom>
        </p:spPr>
      </p:pic>
      <p:pic>
        <p:nvPicPr>
          <p:cNvPr id="13" name="Picture 12">
            <a:extLst>
              <a:ext uri="{FF2B5EF4-FFF2-40B4-BE49-F238E27FC236}">
                <a16:creationId xmlns:a16="http://schemas.microsoft.com/office/drawing/2014/main" id="{3F9E74C5-4311-4F96-8D72-4B01E0247B10}"/>
              </a:ext>
            </a:extLst>
          </p:cNvPr>
          <p:cNvPicPr>
            <a:picLocks noChangeAspect="1"/>
          </p:cNvPicPr>
          <p:nvPr/>
        </p:nvPicPr>
        <p:blipFill>
          <a:blip r:embed="rId14"/>
          <a:stretch>
            <a:fillRect/>
          </a:stretch>
        </p:blipFill>
        <p:spPr>
          <a:xfrm>
            <a:off x="3365243" y="1673745"/>
            <a:ext cx="2080648" cy="525878"/>
          </a:xfrm>
          <a:prstGeom prst="rect">
            <a:avLst/>
          </a:prstGeom>
        </p:spPr>
      </p:pic>
      <p:pic>
        <p:nvPicPr>
          <p:cNvPr id="4" name="Audio 3">
            <a:hlinkClick r:id="" action="ppaction://media"/>
            <a:extLst>
              <a:ext uri="{FF2B5EF4-FFF2-40B4-BE49-F238E27FC236}">
                <a16:creationId xmlns:a16="http://schemas.microsoft.com/office/drawing/2014/main" id="{063F7287-A068-4EC6-972D-4A147BA2DB52}"/>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8862061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4555">
        <p15:prstTrans prst="crush"/>
      </p:transition>
    </mc:Choice>
    <mc:Fallback>
      <p:transition spd="slow" advTm="145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bldLst>
      <p:bldGraphic spid="1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2871A9-C2F7-40AD-8134-033C9ACAD991}"/>
              </a:ext>
            </a:extLst>
          </p:cNvPr>
          <p:cNvSpPr>
            <a:spLocks noGrp="1"/>
          </p:cNvSpPr>
          <p:nvPr>
            <p:ph type="title"/>
          </p:nvPr>
        </p:nvSpPr>
        <p:spPr>
          <a:xfrm>
            <a:off x="6501384" y="640263"/>
            <a:ext cx="5129784" cy="1344975"/>
          </a:xfrm>
        </p:spPr>
        <p:txBody>
          <a:bodyPr>
            <a:normAutofit/>
          </a:bodyPr>
          <a:lstStyle/>
          <a:p>
            <a:r>
              <a:rPr lang="en-US" sz="4000" dirty="0"/>
              <a:t>Reporting Statistics</a:t>
            </a:r>
            <a:endParaRPr lang="en-CA" sz="4000" dirty="0"/>
          </a:p>
        </p:txBody>
      </p:sp>
      <p:pic>
        <p:nvPicPr>
          <p:cNvPr id="5" name="Content Placeholder 4">
            <a:extLst>
              <a:ext uri="{FF2B5EF4-FFF2-40B4-BE49-F238E27FC236}">
                <a16:creationId xmlns:a16="http://schemas.microsoft.com/office/drawing/2014/main" id="{787B77C6-ECAD-40EE-8518-F43136736274}"/>
              </a:ext>
            </a:extLst>
          </p:cNvPr>
          <p:cNvPicPr>
            <a:picLocks noChangeAspect="1"/>
          </p:cNvPicPr>
          <p:nvPr/>
        </p:nvPicPr>
        <p:blipFill>
          <a:blip r:embed="rId4"/>
          <a:stretch>
            <a:fillRect/>
          </a:stretch>
        </p:blipFill>
        <p:spPr>
          <a:xfrm>
            <a:off x="597020" y="484632"/>
            <a:ext cx="4901960" cy="5733287"/>
          </a:xfrm>
          <a:prstGeom prst="rect">
            <a:avLst/>
          </a:prstGeom>
        </p:spPr>
      </p:pic>
      <p:sp>
        <p:nvSpPr>
          <p:cNvPr id="9" name="Content Placeholder 8">
            <a:extLst>
              <a:ext uri="{FF2B5EF4-FFF2-40B4-BE49-F238E27FC236}">
                <a16:creationId xmlns:a16="http://schemas.microsoft.com/office/drawing/2014/main" id="{DAB803F4-AE9A-4425-B0BF-EF3C012434C6}"/>
              </a:ext>
            </a:extLst>
          </p:cNvPr>
          <p:cNvSpPr>
            <a:spLocks noGrp="1"/>
          </p:cNvSpPr>
          <p:nvPr>
            <p:ph idx="1"/>
          </p:nvPr>
        </p:nvSpPr>
        <p:spPr>
          <a:xfrm>
            <a:off x="6501384" y="2121763"/>
            <a:ext cx="5129784" cy="3773010"/>
          </a:xfrm>
        </p:spPr>
        <p:txBody>
          <a:bodyPr>
            <a:normAutofit/>
          </a:bodyPr>
          <a:lstStyle/>
          <a:p>
            <a:r>
              <a:rPr lang="en-US" sz="2000" dirty="0"/>
              <a:t>We have plotted the graph, so we can easily predict the fire’s behavior in the environment as per the user’s input data. Moreover, we can also see the number of animals alive, affected; current, minimum and maximum temperature.</a:t>
            </a:r>
          </a:p>
        </p:txBody>
      </p:sp>
      <p:pic>
        <p:nvPicPr>
          <p:cNvPr id="4" name="Audio 3">
            <a:hlinkClick r:id="" action="ppaction://media"/>
            <a:extLst>
              <a:ext uri="{FF2B5EF4-FFF2-40B4-BE49-F238E27FC236}">
                <a16:creationId xmlns:a16="http://schemas.microsoft.com/office/drawing/2014/main" id="{103F88D0-EB64-4559-8190-721CDCE774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9982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advTm="10993">
        <p15:prstTrans prst="crush"/>
      </p:transition>
    </mc:Choice>
    <mc:Fallback>
      <p:transition spd="slow" advTm="109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25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667452-21F5-4522-B62A-41F44625FBFA}"/>
              </a:ext>
            </a:extLst>
          </p:cNvPr>
          <p:cNvSpPr>
            <a:spLocks noGrp="1"/>
          </p:cNvSpPr>
          <p:nvPr>
            <p:ph type="title"/>
          </p:nvPr>
        </p:nvSpPr>
        <p:spPr>
          <a:xfrm>
            <a:off x="524256" y="516804"/>
            <a:ext cx="6594189" cy="1625210"/>
          </a:xfrm>
        </p:spPr>
        <p:txBody>
          <a:bodyPr>
            <a:normAutofit/>
          </a:bodyPr>
          <a:lstStyle/>
          <a:p>
            <a:r>
              <a:rPr lang="en-US">
                <a:solidFill>
                  <a:srgbClr val="FFFFFF"/>
                </a:solidFill>
              </a:rPr>
              <a:t>Basic Simulation</a:t>
            </a:r>
            <a:endParaRPr lang="en-CA" dirty="0">
              <a:solidFill>
                <a:srgbClr val="FFFFFF"/>
              </a:solidFill>
            </a:endParaRPr>
          </a:p>
        </p:txBody>
      </p:sp>
      <p:sp>
        <p:nvSpPr>
          <p:cNvPr id="22" name="Rectangle 2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take1">
            <a:hlinkClick r:id="" action="ppaction://media"/>
            <a:extLst>
              <a:ext uri="{FF2B5EF4-FFF2-40B4-BE49-F238E27FC236}">
                <a16:creationId xmlns:a16="http://schemas.microsoft.com/office/drawing/2014/main" id="{4A51B30C-61C1-4E72-9F1C-768010F53DD6}"/>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566744" y="2691358"/>
            <a:ext cx="6579910" cy="3602500"/>
          </a:xfrm>
          <a:prstGeom prst="rect">
            <a:avLst/>
          </a:prstGeom>
        </p:spPr>
      </p:pic>
      <p:sp>
        <p:nvSpPr>
          <p:cNvPr id="24" name="Rectangle 2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15A45841-A2C1-45A4-9F42-AE6B18A6096A}"/>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We are demonstrating this simulation in a dense forest; thus, the fire reaches to the other end of the forest burning down 91% of forest and 70% of the species.</a:t>
            </a:r>
            <a:endParaRPr lang="en-US" sz="2000" dirty="0">
              <a:solidFill>
                <a:srgbClr val="FFFFFF"/>
              </a:solidFill>
            </a:endParaRPr>
          </a:p>
        </p:txBody>
      </p:sp>
      <p:pic>
        <p:nvPicPr>
          <p:cNvPr id="9" name="Audio 8">
            <a:hlinkClick r:id="" action="ppaction://media"/>
            <a:extLst>
              <a:ext uri="{FF2B5EF4-FFF2-40B4-BE49-F238E27FC236}">
                <a16:creationId xmlns:a16="http://schemas.microsoft.com/office/drawing/2014/main" id="{2EDB094C-29EC-4BED-9F5B-D6FEB381EF12}"/>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1488738" y="6163616"/>
            <a:ext cx="487362" cy="487362"/>
          </a:xfrm>
          <a:prstGeom prst="rect">
            <a:avLst/>
          </a:prstGeom>
        </p:spPr>
      </p:pic>
    </p:spTree>
    <p:custDataLst>
      <p:tags r:id="rId1"/>
    </p:custDataLst>
    <p:extLst>
      <p:ext uri="{BB962C8B-B14F-4D97-AF65-F5344CB8AC3E}">
        <p14:creationId xmlns:p14="http://schemas.microsoft.com/office/powerpoint/2010/main" val="3457156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9615">
        <p15:prstTrans prst="crush"/>
      </p:transition>
    </mc:Choice>
    <mc:Fallback>
      <p:transition spd="slow" advTm="296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8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1311" objId="4"/>
        <p14:stopEvt time="22234" objId="4"/>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25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667452-21F5-4522-B62A-41F44625FBFA}"/>
              </a:ext>
            </a:extLst>
          </p:cNvPr>
          <p:cNvSpPr>
            <a:spLocks noGrp="1"/>
          </p:cNvSpPr>
          <p:nvPr>
            <p:ph type="title"/>
          </p:nvPr>
        </p:nvSpPr>
        <p:spPr>
          <a:xfrm>
            <a:off x="524256" y="516804"/>
            <a:ext cx="6594189" cy="1625210"/>
          </a:xfrm>
        </p:spPr>
        <p:txBody>
          <a:bodyPr>
            <a:normAutofit/>
          </a:bodyPr>
          <a:lstStyle/>
          <a:p>
            <a:r>
              <a:rPr lang="en-US" dirty="0">
                <a:solidFill>
                  <a:srgbClr val="FFFFFF"/>
                </a:solidFill>
              </a:rPr>
              <a:t>Simulation for lightening</a:t>
            </a:r>
            <a:endParaRPr lang="en-CA" dirty="0">
              <a:solidFill>
                <a:srgbClr val="FFFFFF"/>
              </a:solidFill>
            </a:endParaRPr>
          </a:p>
        </p:txBody>
      </p:sp>
      <p:sp>
        <p:nvSpPr>
          <p:cNvPr id="31" name="Rectangle 3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ake2">
            <a:hlinkClick r:id="" action="ppaction://media"/>
            <a:extLst>
              <a:ext uri="{FF2B5EF4-FFF2-40B4-BE49-F238E27FC236}">
                <a16:creationId xmlns:a16="http://schemas.microsoft.com/office/drawing/2014/main" id="{D04940BD-5E8E-455E-B2E4-88D7136837C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566744" y="2700236"/>
            <a:ext cx="6579910" cy="3602500"/>
          </a:xfrm>
          <a:prstGeom prst="rect">
            <a:avLst/>
          </a:prstGeom>
        </p:spPr>
      </p:pic>
      <p:sp>
        <p:nvSpPr>
          <p:cNvPr id="33" name="Rectangle 3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15A45841-A2C1-45A4-9F42-AE6B18A6096A}"/>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This is a simulation in the less dense forest where we can demonstrate the example of the lightening igniting the forest.</a:t>
            </a:r>
          </a:p>
        </p:txBody>
      </p:sp>
      <p:pic>
        <p:nvPicPr>
          <p:cNvPr id="3" name="Audio 2">
            <a:hlinkClick r:id="" action="ppaction://media"/>
            <a:extLst>
              <a:ext uri="{FF2B5EF4-FFF2-40B4-BE49-F238E27FC236}">
                <a16:creationId xmlns:a16="http://schemas.microsoft.com/office/drawing/2014/main" id="{D6F9F30F-BEC3-45EF-A42C-C94C0FAD0835}"/>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1488738" y="6163616"/>
            <a:ext cx="487362" cy="487362"/>
          </a:xfrm>
          <a:prstGeom prst="rect">
            <a:avLst/>
          </a:prstGeom>
        </p:spPr>
      </p:pic>
    </p:spTree>
    <p:custDataLst>
      <p:tags r:id="rId1"/>
    </p:custDataLst>
    <p:extLst>
      <p:ext uri="{BB962C8B-B14F-4D97-AF65-F5344CB8AC3E}">
        <p14:creationId xmlns:p14="http://schemas.microsoft.com/office/powerpoint/2010/main" val="619936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1457">
        <p15:prstTrans prst="crush"/>
      </p:transition>
    </mc:Choice>
    <mc:Fallback>
      <p:transition spd="slow" advTm="114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5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16" objId="5"/>
        <p14:stopEvt time="11428" objId="5"/>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56" name="Rectangle 10">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11">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8" name="Freeform: Shape 13">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59"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89EDE1A-8435-48C0-B94A-7CACC3B4AFB0}"/>
              </a:ext>
            </a:extLst>
          </p:cNvPr>
          <p:cNvSpPr>
            <a:spLocks noGrp="1"/>
          </p:cNvSpPr>
          <p:nvPr>
            <p:ph type="title"/>
          </p:nvPr>
        </p:nvSpPr>
        <p:spPr>
          <a:xfrm>
            <a:off x="1143001" y="1676400"/>
            <a:ext cx="4038600" cy="3505200"/>
          </a:xfrm>
        </p:spPr>
        <p:txBody>
          <a:bodyPr anchor="t">
            <a:normAutofit/>
          </a:bodyPr>
          <a:lstStyle/>
          <a:p>
            <a:r>
              <a:rPr lang="en-US" sz="4000" dirty="0"/>
              <a:t>Conclusion</a:t>
            </a:r>
            <a:endParaRPr lang="en-CA" sz="4000" dirty="0"/>
          </a:p>
        </p:txBody>
      </p:sp>
      <p:sp>
        <p:nvSpPr>
          <p:cNvPr id="60" name="Content Placeholder 2">
            <a:extLst>
              <a:ext uri="{FF2B5EF4-FFF2-40B4-BE49-F238E27FC236}">
                <a16:creationId xmlns:a16="http://schemas.microsoft.com/office/drawing/2014/main" id="{A4FBC624-02E5-4FE1-B152-6B159FC63677}"/>
              </a:ext>
            </a:extLst>
          </p:cNvPr>
          <p:cNvSpPr>
            <a:spLocks noGrp="1"/>
          </p:cNvSpPr>
          <p:nvPr>
            <p:ph idx="1"/>
          </p:nvPr>
        </p:nvSpPr>
        <p:spPr>
          <a:xfrm>
            <a:off x="5181601" y="1676400"/>
            <a:ext cx="5181599" cy="3505200"/>
          </a:xfrm>
        </p:spPr>
        <p:txBody>
          <a:bodyPr>
            <a:normAutofit/>
          </a:bodyPr>
          <a:lstStyle/>
          <a:p>
            <a:r>
              <a:rPr lang="en-US" sz="2000" dirty="0">
                <a:solidFill>
                  <a:schemeClr val="tx1">
                    <a:alpha val="55000"/>
                  </a:schemeClr>
                </a:solidFill>
              </a:rPr>
              <a:t>From this model, we can estimate the existing number of the animals, density of the forest , maximum </a:t>
            </a:r>
            <a:r>
              <a:rPr lang="en-CA" sz="2000" dirty="0">
                <a:solidFill>
                  <a:schemeClr val="tx1">
                    <a:alpha val="55000"/>
                  </a:schemeClr>
                </a:solidFill>
              </a:rPr>
              <a:t>temperature during forest fire.</a:t>
            </a:r>
          </a:p>
          <a:p>
            <a:r>
              <a:rPr lang="en-US" sz="2000" dirty="0">
                <a:solidFill>
                  <a:schemeClr val="tx1">
                    <a:alpha val="55000"/>
                  </a:schemeClr>
                </a:solidFill>
              </a:rPr>
              <a:t>When a fire escapes initial attack, the reinforcement forces include an overhead suppression team who will carefully assess the overall fire situation. The purpose of the prediction process, therefore, is to enable this team to estimate what a fire will do under the expected conditions.</a:t>
            </a:r>
            <a:endParaRPr lang="en-CA" sz="2000" dirty="0">
              <a:solidFill>
                <a:schemeClr val="tx1">
                  <a:alpha val="55000"/>
                </a:schemeClr>
              </a:solidFill>
            </a:endParaRPr>
          </a:p>
        </p:txBody>
      </p:sp>
      <p:pic>
        <p:nvPicPr>
          <p:cNvPr id="7" name="Audio 6">
            <a:hlinkClick r:id="" action="ppaction://media"/>
            <a:extLst>
              <a:ext uri="{FF2B5EF4-FFF2-40B4-BE49-F238E27FC236}">
                <a16:creationId xmlns:a16="http://schemas.microsoft.com/office/drawing/2014/main" id="{2C64AF8D-E3D8-4C9C-A6A3-C8F5E2F0C29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7752933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6248">
        <p15:prstTrans prst="crush"/>
      </p:transition>
    </mc:Choice>
    <mc:Fallback>
      <p:transition spd="slow" advTm="262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0">
                                            <p:txEl>
                                              <p:pRg st="0" end="0"/>
                                            </p:txEl>
                                          </p:spTgt>
                                        </p:tgtEl>
                                        <p:attrNameLst>
                                          <p:attrName>style.visibility</p:attrName>
                                        </p:attrNameLst>
                                      </p:cBhvr>
                                      <p:to>
                                        <p:strVal val="visible"/>
                                      </p:to>
                                    </p:set>
                                    <p:animEffect transition="in" filter="fade">
                                      <p:cBhvr>
                                        <p:cTn id="18" dur="1000"/>
                                        <p:tgtEl>
                                          <p:spTgt spid="60">
                                            <p:txEl>
                                              <p:pRg st="0" end="0"/>
                                            </p:txEl>
                                          </p:spTgt>
                                        </p:tgtEl>
                                      </p:cBhvr>
                                    </p:animEffect>
                                    <p:anim calcmode="lin" valueType="num">
                                      <p:cBhvr>
                                        <p:cTn id="19" dur="10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60">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0">
                                            <p:txEl>
                                              <p:pRg st="1" end="1"/>
                                            </p:txEl>
                                          </p:spTgt>
                                        </p:tgtEl>
                                        <p:attrNameLst>
                                          <p:attrName>style.visibility</p:attrName>
                                        </p:attrNameLst>
                                      </p:cBhvr>
                                      <p:to>
                                        <p:strVal val="visible"/>
                                      </p:to>
                                    </p:set>
                                    <p:animEffect transition="in" filter="fade">
                                      <p:cBhvr>
                                        <p:cTn id="23" dur="1000"/>
                                        <p:tgtEl>
                                          <p:spTgt spid="60">
                                            <p:txEl>
                                              <p:pRg st="1" end="1"/>
                                            </p:txEl>
                                          </p:spTgt>
                                        </p:tgtEl>
                                      </p:cBhvr>
                                    </p:animEffect>
                                    <p:anim calcmode="lin" valueType="num">
                                      <p:cBhvr>
                                        <p:cTn id="24" dur="1000" fill="hold"/>
                                        <p:tgtEl>
                                          <p:spTgt spid="60">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6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F41F-9ACD-47E6-972F-961252801A9B}"/>
              </a:ext>
            </a:extLst>
          </p:cNvPr>
          <p:cNvSpPr>
            <a:spLocks noGrp="1"/>
          </p:cNvSpPr>
          <p:nvPr>
            <p:ph type="title"/>
          </p:nvPr>
        </p:nvSpPr>
        <p:spPr>
          <a:xfrm>
            <a:off x="6053668" y="803325"/>
            <a:ext cx="5314536" cy="1325563"/>
          </a:xfrm>
        </p:spPr>
        <p:txBody>
          <a:bodyPr>
            <a:normAutofit/>
          </a:bodyPr>
          <a:lstStyle/>
          <a:p>
            <a:r>
              <a:rPr lang="en-CA" dirty="0"/>
              <a:t>Future Improvements </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obot">
            <a:extLst>
              <a:ext uri="{FF2B5EF4-FFF2-40B4-BE49-F238E27FC236}">
                <a16:creationId xmlns:a16="http://schemas.microsoft.com/office/drawing/2014/main" id="{DF1B8232-9A84-462E-A418-266D9DD186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D2FE4BAA-22BF-4915-93A5-E77C91487E90}"/>
              </a:ext>
            </a:extLst>
          </p:cNvPr>
          <p:cNvSpPr>
            <a:spLocks noGrp="1"/>
          </p:cNvSpPr>
          <p:nvPr>
            <p:ph idx="1"/>
          </p:nvPr>
        </p:nvSpPr>
        <p:spPr>
          <a:xfrm>
            <a:off x="6053667" y="2279018"/>
            <a:ext cx="5314543" cy="3375920"/>
          </a:xfrm>
        </p:spPr>
        <p:txBody>
          <a:bodyPr anchor="t">
            <a:normAutofit/>
          </a:bodyPr>
          <a:lstStyle/>
          <a:p>
            <a:r>
              <a:rPr lang="en-CA" sz="1800" dirty="0"/>
              <a:t>Add more animals and thus making it more realistic.</a:t>
            </a:r>
          </a:p>
          <a:p>
            <a:r>
              <a:rPr lang="en-CA" sz="1800" dirty="0"/>
              <a:t>Track the exact locations of animals through satellite, however this is not possible in dense forest.</a:t>
            </a:r>
          </a:p>
          <a:p>
            <a:r>
              <a:rPr lang="en-CA" sz="1800" dirty="0"/>
              <a:t>For above listed improvements we need better algorithm such as approximate counting algorithms  for predictions of huge numbers.</a:t>
            </a:r>
          </a:p>
        </p:txBody>
      </p:sp>
      <p:pic>
        <p:nvPicPr>
          <p:cNvPr id="13" name="Audio 12">
            <a:hlinkClick r:id="" action="ppaction://media"/>
            <a:extLst>
              <a:ext uri="{FF2B5EF4-FFF2-40B4-BE49-F238E27FC236}">
                <a16:creationId xmlns:a16="http://schemas.microsoft.com/office/drawing/2014/main" id="{7057EE96-E703-481B-AC14-4A1D87E135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67980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advTm="16821">
        <p15:prstTrans prst="crush"/>
      </p:transition>
    </mc:Choice>
    <mc:Fallback>
      <p:transition spd="slow" advTm="168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86714B-3215-4B03-A8D7-751CF4846786}"/>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kern="1200" dirty="0">
                <a:solidFill>
                  <a:srgbClr val="FFFFFF"/>
                </a:solidFill>
                <a:latin typeface="+mj-lt"/>
                <a:ea typeface="+mj-ea"/>
                <a:cs typeface="+mj-cs"/>
              </a:rPr>
              <a:t>Thank you for watching. </a:t>
            </a:r>
            <a:r>
              <a:rPr lang="en-US" kern="1200" dirty="0">
                <a:solidFill>
                  <a:srgbClr val="FFFFFF"/>
                </a:solidFill>
                <a:latin typeface="+mj-lt"/>
                <a:ea typeface="+mj-ea"/>
                <a:cs typeface="+mj-cs"/>
                <a:sym typeface="Wingdings" panose="05000000000000000000" pitchFamily="2" charset="2"/>
              </a:rPr>
              <a:t></a:t>
            </a:r>
            <a:endParaRPr lang="en-US" kern="1200" dirty="0">
              <a:solidFill>
                <a:srgbClr val="FFFFFF"/>
              </a:solidFill>
              <a:latin typeface="+mj-lt"/>
              <a:ea typeface="+mj-ea"/>
              <a:cs typeface="+mj-cs"/>
            </a:endParaRPr>
          </a:p>
        </p:txBody>
      </p:sp>
      <p:sp>
        <p:nvSpPr>
          <p:cNvPr id="12" name="Oval 1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Thumbs Up Sign">
            <a:extLst>
              <a:ext uri="{FF2B5EF4-FFF2-40B4-BE49-F238E27FC236}">
                <a16:creationId xmlns:a16="http://schemas.microsoft.com/office/drawing/2014/main" id="{F453375C-7C94-49B0-84F9-3E16A73E97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8264" y="1371601"/>
            <a:ext cx="1175474" cy="1175474"/>
          </a:xfrm>
          <a:prstGeom prst="rect">
            <a:avLst/>
          </a:prstGeom>
        </p:spPr>
      </p:pic>
      <p:pic>
        <p:nvPicPr>
          <p:cNvPr id="6" name="Audio 5">
            <a:hlinkClick r:id="" action="ppaction://media"/>
            <a:extLst>
              <a:ext uri="{FF2B5EF4-FFF2-40B4-BE49-F238E27FC236}">
                <a16:creationId xmlns:a16="http://schemas.microsoft.com/office/drawing/2014/main" id="{2FA74AB0-C1B7-4371-9F19-CE8E1A2C860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6240147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934">
        <p15:prstTrans prst="crush"/>
      </p:transition>
    </mc:Choice>
    <mc:Fallback>
      <p:transition spd="slow" advTm="39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10F952C-5192-405F-93D6-DB787DC46450}"/>
              </a:ext>
            </a:extLst>
          </p:cNvPr>
          <p:cNvSpPr>
            <a:spLocks noGrp="1"/>
          </p:cNvSpPr>
          <p:nvPr>
            <p:ph type="title"/>
          </p:nvPr>
        </p:nvSpPr>
        <p:spPr>
          <a:xfrm>
            <a:off x="6828481" y="1450979"/>
            <a:ext cx="4805996" cy="1401448"/>
          </a:xfrm>
        </p:spPr>
        <p:txBody>
          <a:bodyPr vert="horz" lIns="91440" tIns="45720" rIns="91440" bIns="45720" rtlCol="0" anchor="t">
            <a:normAutofit/>
          </a:bodyPr>
          <a:lstStyle/>
          <a:p>
            <a:r>
              <a:rPr lang="en-US" dirty="0">
                <a:solidFill>
                  <a:srgbClr val="000000"/>
                </a:solidFill>
              </a:rPr>
              <a:t>Topic</a:t>
            </a:r>
            <a:br>
              <a:rPr lang="en-US" dirty="0">
                <a:solidFill>
                  <a:srgbClr val="000000"/>
                </a:solidFill>
              </a:rPr>
            </a:br>
            <a:endParaRPr lang="en-US" dirty="0">
              <a:solidFill>
                <a:srgbClr val="000000"/>
              </a:solidFill>
            </a:endParaRPr>
          </a:p>
        </p:txBody>
      </p:sp>
      <p:sp>
        <p:nvSpPr>
          <p:cNvPr id="32" name="Content Placeholder 15">
            <a:extLst>
              <a:ext uri="{FF2B5EF4-FFF2-40B4-BE49-F238E27FC236}">
                <a16:creationId xmlns:a16="http://schemas.microsoft.com/office/drawing/2014/main" id="{56F30349-BA97-4C66-A5B1-B6F73C1EC1D7}"/>
              </a:ext>
            </a:extLst>
          </p:cNvPr>
          <p:cNvSpPr>
            <a:spLocks noGrp="1"/>
          </p:cNvSpPr>
          <p:nvPr>
            <p:ph idx="1"/>
          </p:nvPr>
        </p:nvSpPr>
        <p:spPr>
          <a:xfrm>
            <a:off x="6828786" y="1557966"/>
            <a:ext cx="4805691" cy="838831"/>
          </a:xfrm>
        </p:spPr>
        <p:txBody>
          <a:bodyPr vert="horz" lIns="91440" tIns="45720" rIns="91440" bIns="45720" rtlCol="0" anchor="b">
            <a:normAutofit/>
          </a:bodyPr>
          <a:lstStyle/>
          <a:p>
            <a:pPr marL="0" indent="0">
              <a:buNone/>
            </a:pPr>
            <a:r>
              <a:rPr lang="en-US" sz="1800" dirty="0">
                <a:solidFill>
                  <a:srgbClr val="000000"/>
                </a:solidFill>
              </a:rPr>
              <a:t>Forest fire</a:t>
            </a:r>
          </a:p>
        </p:txBody>
      </p:sp>
      <p:sp>
        <p:nvSpPr>
          <p:cNvPr id="41"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lose-up of a red and yellow ball&#10;&#10;Description automatically generated with low confidence">
            <a:extLst>
              <a:ext uri="{FF2B5EF4-FFF2-40B4-BE49-F238E27FC236}">
                <a16:creationId xmlns:a16="http://schemas.microsoft.com/office/drawing/2014/main" id="{C7A7C93A-20FA-4E87-A9B3-35E4D42E5157}"/>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5479" b="1167"/>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6" name="Audio 5">
            <a:hlinkClick r:id="" action="ppaction://media"/>
            <a:extLst>
              <a:ext uri="{FF2B5EF4-FFF2-40B4-BE49-F238E27FC236}">
                <a16:creationId xmlns:a16="http://schemas.microsoft.com/office/drawing/2014/main" id="{E662180C-9C36-4407-B5AE-09622D4F328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5976254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708">
        <p15:prstTrans prst="crush"/>
      </p:transition>
    </mc:Choice>
    <mc:Fallback>
      <p:transition spd="slow" advTm="3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2">
                                            <p:txEl>
                                              <p:pRg st="0" end="0"/>
                                            </p:txEl>
                                          </p:spTgt>
                                        </p:tgtEl>
                                        <p:attrNameLst>
                                          <p:attrName>style.visibility</p:attrName>
                                        </p:attrNameLst>
                                      </p:cBhvr>
                                      <p:to>
                                        <p:strVal val="visible"/>
                                      </p:to>
                                    </p:set>
                                    <p:animEffect transition="in" filter="fade">
                                      <p:cBhvr>
                                        <p:cTn id="16" dur="1000"/>
                                        <p:tgtEl>
                                          <p:spTgt spid="32">
                                            <p:txEl>
                                              <p:pRg st="0" end="0"/>
                                            </p:txEl>
                                          </p:spTgt>
                                        </p:tgtEl>
                                      </p:cBhvr>
                                    </p:animEffect>
                                    <p:anim calcmode="lin" valueType="num">
                                      <p:cBhvr>
                                        <p:cTn id="17"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FD0E8E8-C530-4B2D-A01A-CCD47590B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E5D6855-F7F1-40AB-A644-826C03264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2448" y="3131936"/>
            <a:ext cx="1240640" cy="1240638"/>
          </a:xfrm>
          <a:prstGeom prst="ellips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2C65388C-2EC9-49CB-94AE-C126FD4C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4763" y="0"/>
            <a:ext cx="6067239" cy="6858000"/>
          </a:xfrm>
          <a:custGeom>
            <a:avLst/>
            <a:gdLst>
              <a:gd name="connsiteX0" fmla="*/ 1619628 w 6067239"/>
              <a:gd name="connsiteY0" fmla="*/ 0 h 6858000"/>
              <a:gd name="connsiteX1" fmla="*/ 6067239 w 6067239"/>
              <a:gd name="connsiteY1" fmla="*/ 0 h 6858000"/>
              <a:gd name="connsiteX2" fmla="*/ 6067239 w 6067239"/>
              <a:gd name="connsiteY2" fmla="*/ 6858000 h 6858000"/>
              <a:gd name="connsiteX3" fmla="*/ 1619627 w 6067239"/>
              <a:gd name="connsiteY3" fmla="*/ 6858000 h 6858000"/>
              <a:gd name="connsiteX4" fmla="*/ 1615622 w 6067239"/>
              <a:gd name="connsiteY4" fmla="*/ 6854853 h 6858000"/>
              <a:gd name="connsiteX5" fmla="*/ 0 w 6067239"/>
              <a:gd name="connsiteY5" fmla="*/ 3429000 h 6858000"/>
              <a:gd name="connsiteX6" fmla="*/ 1615622 w 606723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39" h="6858000">
                <a:moveTo>
                  <a:pt x="1619628" y="0"/>
                </a:moveTo>
                <a:lnTo>
                  <a:pt x="6067239" y="0"/>
                </a:lnTo>
                <a:lnTo>
                  <a:pt x="6067239"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A62B7C1D-B627-4FCA-9295-7D7187655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7837"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0F952C-5192-405F-93D6-DB787DC46450}"/>
              </a:ext>
            </a:extLst>
          </p:cNvPr>
          <p:cNvSpPr>
            <a:spLocks noGrp="1"/>
          </p:cNvSpPr>
          <p:nvPr>
            <p:ph type="title"/>
          </p:nvPr>
        </p:nvSpPr>
        <p:spPr>
          <a:xfrm>
            <a:off x="1463040" y="1091821"/>
            <a:ext cx="3781109" cy="4674358"/>
          </a:xfrm>
        </p:spPr>
        <p:txBody>
          <a:bodyPr anchor="ctr">
            <a:normAutofit/>
          </a:bodyPr>
          <a:lstStyle/>
          <a:p>
            <a:r>
              <a:rPr lang="en-CA" sz="6600">
                <a:solidFill>
                  <a:schemeClr val="tx1">
                    <a:lumMod val="85000"/>
                    <a:lumOff val="15000"/>
                  </a:schemeClr>
                </a:solidFill>
              </a:rPr>
              <a:t>Why this topic ? </a:t>
            </a:r>
            <a:br>
              <a:rPr lang="en-CA" sz="6600">
                <a:solidFill>
                  <a:schemeClr val="tx1">
                    <a:lumMod val="85000"/>
                    <a:lumOff val="15000"/>
                  </a:schemeClr>
                </a:solidFill>
              </a:rPr>
            </a:br>
            <a:endParaRPr lang="en-CA" sz="6600">
              <a:solidFill>
                <a:schemeClr val="tx1">
                  <a:lumMod val="85000"/>
                  <a:lumOff val="15000"/>
                </a:schemeClr>
              </a:solidFill>
            </a:endParaRPr>
          </a:p>
        </p:txBody>
      </p:sp>
      <p:sp>
        <p:nvSpPr>
          <p:cNvPr id="32" name="Content Placeholder 15">
            <a:extLst>
              <a:ext uri="{FF2B5EF4-FFF2-40B4-BE49-F238E27FC236}">
                <a16:creationId xmlns:a16="http://schemas.microsoft.com/office/drawing/2014/main" id="{56F30349-BA97-4C66-A5B1-B6F73C1EC1D7}"/>
              </a:ext>
            </a:extLst>
          </p:cNvPr>
          <p:cNvSpPr>
            <a:spLocks noGrp="1"/>
          </p:cNvSpPr>
          <p:nvPr>
            <p:ph idx="1"/>
          </p:nvPr>
        </p:nvSpPr>
        <p:spPr>
          <a:xfrm>
            <a:off x="7329412" y="1091821"/>
            <a:ext cx="4363895" cy="4674357"/>
          </a:xfrm>
        </p:spPr>
        <p:txBody>
          <a:bodyPr anchor="ctr">
            <a:normAutofit/>
          </a:bodyPr>
          <a:lstStyle/>
          <a:p>
            <a:r>
              <a:rPr lang="en-CA" sz="1800">
                <a:solidFill>
                  <a:schemeClr val="bg1"/>
                </a:solidFill>
              </a:rPr>
              <a:t>From the stats, the second biggest concern of 2020 for each species was  Forest fire. So, we decided to simulate the environment in such circumstances.</a:t>
            </a:r>
          </a:p>
          <a:p>
            <a:r>
              <a:rPr lang="en-CA" sz="1800">
                <a:solidFill>
                  <a:schemeClr val="bg1"/>
                </a:solidFill>
                <a:hlinkClick r:id="rId5"/>
              </a:rPr>
              <a:t>Link to source  </a:t>
            </a:r>
            <a:endParaRPr lang="en-CA" sz="1800">
              <a:solidFill>
                <a:schemeClr val="bg1"/>
              </a:solidFill>
            </a:endParaRPr>
          </a:p>
        </p:txBody>
      </p:sp>
      <p:pic>
        <p:nvPicPr>
          <p:cNvPr id="6" name="Audio 5">
            <a:hlinkClick r:id="" action="ppaction://media"/>
            <a:extLst>
              <a:ext uri="{FF2B5EF4-FFF2-40B4-BE49-F238E27FC236}">
                <a16:creationId xmlns:a16="http://schemas.microsoft.com/office/drawing/2014/main" id="{0A3AB19E-6D49-4993-9DEC-911B89709AA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4452434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6215">
        <p15:prstTrans prst="crush"/>
      </p:transition>
    </mc:Choice>
    <mc:Fallback>
      <p:transition spd="slow" advTm="162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2">
                                            <p:txEl>
                                              <p:pRg st="0" end="0"/>
                                            </p:txEl>
                                          </p:spTgt>
                                        </p:tgtEl>
                                        <p:attrNameLst>
                                          <p:attrName>style.visibility</p:attrName>
                                        </p:attrNameLst>
                                      </p:cBhvr>
                                      <p:to>
                                        <p:strVal val="visible"/>
                                      </p:to>
                                    </p:set>
                                    <p:animEffect transition="in" filter="fade">
                                      <p:cBhvr>
                                        <p:cTn id="16" dur="1000"/>
                                        <p:tgtEl>
                                          <p:spTgt spid="32">
                                            <p:txEl>
                                              <p:pRg st="0" end="0"/>
                                            </p:txEl>
                                          </p:spTgt>
                                        </p:tgtEl>
                                      </p:cBhvr>
                                    </p:animEffect>
                                    <p:anim calcmode="lin" valueType="num">
                                      <p:cBhvr>
                                        <p:cTn id="17"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2">
                                            <p:txEl>
                                              <p:pRg st="1" end="1"/>
                                            </p:txEl>
                                          </p:spTgt>
                                        </p:tgtEl>
                                        <p:attrNameLst>
                                          <p:attrName>style.visibility</p:attrName>
                                        </p:attrNameLst>
                                      </p:cBhvr>
                                      <p:to>
                                        <p:strVal val="visible"/>
                                      </p:to>
                                    </p:set>
                                    <p:animEffect transition="in" filter="fade">
                                      <p:cBhvr>
                                        <p:cTn id="23" dur="1000"/>
                                        <p:tgtEl>
                                          <p:spTgt spid="32">
                                            <p:txEl>
                                              <p:pRg st="1" end="1"/>
                                            </p:txEl>
                                          </p:spTgt>
                                        </p:tgtEl>
                                      </p:cBhvr>
                                    </p:animEffect>
                                    <p:anim calcmode="lin" valueType="num">
                                      <p:cBhvr>
                                        <p:cTn id="24" dur="1000" fill="hold"/>
                                        <p:tgtEl>
                                          <p:spTgt spid="32">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3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FF409-7146-4EE3-8E05-8C9C201B33CF}"/>
              </a:ext>
            </a:extLst>
          </p:cNvPr>
          <p:cNvSpPr>
            <a:spLocks noGrp="1"/>
          </p:cNvSpPr>
          <p:nvPr>
            <p:ph type="ctrTitle"/>
          </p:nvPr>
        </p:nvSpPr>
        <p:spPr>
          <a:xfrm>
            <a:off x="6746628" y="1783959"/>
            <a:ext cx="4645250" cy="1332867"/>
          </a:xfrm>
        </p:spPr>
        <p:txBody>
          <a:bodyPr anchor="b">
            <a:normAutofit/>
          </a:bodyPr>
          <a:lstStyle/>
          <a:p>
            <a:pPr algn="l"/>
            <a:r>
              <a:rPr lang="en-CA" dirty="0">
                <a:solidFill>
                  <a:schemeClr val="bg1"/>
                </a:solidFill>
              </a:rPr>
              <a:t>Content:</a:t>
            </a:r>
          </a:p>
        </p:txBody>
      </p:sp>
      <p:sp>
        <p:nvSpPr>
          <p:cNvPr id="3" name="Subtitle 2">
            <a:extLst>
              <a:ext uri="{FF2B5EF4-FFF2-40B4-BE49-F238E27FC236}">
                <a16:creationId xmlns:a16="http://schemas.microsoft.com/office/drawing/2014/main" id="{87B4A51B-7991-4313-9183-275D79A64E6A}"/>
              </a:ext>
            </a:extLst>
          </p:cNvPr>
          <p:cNvSpPr>
            <a:spLocks noGrp="1"/>
          </p:cNvSpPr>
          <p:nvPr>
            <p:ph type="subTitle" idx="1"/>
          </p:nvPr>
        </p:nvSpPr>
        <p:spPr>
          <a:xfrm>
            <a:off x="6746627" y="3224981"/>
            <a:ext cx="4645250" cy="2673775"/>
          </a:xfrm>
        </p:spPr>
        <p:txBody>
          <a:bodyPr anchor="t">
            <a:normAutofit fontScale="92500" lnSpcReduction="20000"/>
          </a:bodyPr>
          <a:lstStyle/>
          <a:p>
            <a:pPr marL="342900" indent="-342900" algn="l">
              <a:buFont typeface="Wingdings" panose="05000000000000000000" pitchFamily="2" charset="2"/>
              <a:buChar char="q"/>
            </a:pPr>
            <a:r>
              <a:rPr lang="en-CA" sz="2000" dirty="0">
                <a:solidFill>
                  <a:schemeClr val="bg1"/>
                </a:solidFill>
              </a:rPr>
              <a:t>Introduction</a:t>
            </a:r>
          </a:p>
          <a:p>
            <a:pPr marL="342900" indent="-342900" algn="l">
              <a:buFont typeface="Wingdings" panose="05000000000000000000" pitchFamily="2" charset="2"/>
              <a:buChar char="q"/>
            </a:pPr>
            <a:r>
              <a:rPr lang="en-CA" sz="2000" dirty="0">
                <a:solidFill>
                  <a:schemeClr val="bg1"/>
                </a:solidFill>
              </a:rPr>
              <a:t>Key Points</a:t>
            </a:r>
          </a:p>
          <a:p>
            <a:pPr marL="342900" indent="-342900" algn="l">
              <a:buFont typeface="Wingdings" panose="05000000000000000000" pitchFamily="2" charset="2"/>
              <a:buChar char="q"/>
            </a:pPr>
            <a:r>
              <a:rPr lang="en-CA" sz="2000" dirty="0">
                <a:solidFill>
                  <a:schemeClr val="bg1"/>
                </a:solidFill>
              </a:rPr>
              <a:t>Facts</a:t>
            </a:r>
          </a:p>
          <a:p>
            <a:pPr marL="342900" indent="-342900" algn="l">
              <a:buFont typeface="Wingdings" panose="05000000000000000000" pitchFamily="2" charset="2"/>
              <a:buChar char="q"/>
            </a:pPr>
            <a:r>
              <a:rPr lang="en-CA" sz="2000" dirty="0">
                <a:solidFill>
                  <a:schemeClr val="bg1"/>
                </a:solidFill>
              </a:rPr>
              <a:t>Tools &amp; Techniques</a:t>
            </a:r>
          </a:p>
          <a:p>
            <a:pPr marL="342900" indent="-342900" algn="l">
              <a:buFont typeface="Wingdings" panose="05000000000000000000" pitchFamily="2" charset="2"/>
              <a:buChar char="q"/>
            </a:pPr>
            <a:r>
              <a:rPr lang="en-CA" sz="2000" dirty="0">
                <a:solidFill>
                  <a:schemeClr val="bg1"/>
                </a:solidFill>
              </a:rPr>
              <a:t>Conceptual Data</a:t>
            </a:r>
          </a:p>
          <a:p>
            <a:pPr marL="342900" indent="-342900" algn="l">
              <a:buFont typeface="Wingdings" panose="05000000000000000000" pitchFamily="2" charset="2"/>
              <a:buChar char="q"/>
            </a:pPr>
            <a:r>
              <a:rPr lang="en-CA" sz="2000" dirty="0">
                <a:solidFill>
                  <a:schemeClr val="bg1"/>
                </a:solidFill>
              </a:rPr>
              <a:t>How it works ?</a:t>
            </a:r>
          </a:p>
          <a:p>
            <a:pPr marL="342900" indent="-342900" algn="l">
              <a:buFont typeface="Wingdings" panose="05000000000000000000" pitchFamily="2" charset="2"/>
              <a:buChar char="q"/>
            </a:pPr>
            <a:r>
              <a:rPr lang="en-CA" sz="2000" dirty="0">
                <a:solidFill>
                  <a:schemeClr val="bg1"/>
                </a:solidFill>
              </a:rPr>
              <a:t>Conclusion</a:t>
            </a:r>
          </a:p>
          <a:p>
            <a:pPr marL="342900" indent="-342900" algn="l">
              <a:buFont typeface="Wingdings" panose="05000000000000000000" pitchFamily="2" charset="2"/>
              <a:buChar char="q"/>
            </a:pPr>
            <a:r>
              <a:rPr lang="en-CA" sz="2000" dirty="0">
                <a:solidFill>
                  <a:schemeClr val="bg1"/>
                </a:solidFill>
              </a:rPr>
              <a:t>Future Improvements</a:t>
            </a:r>
          </a:p>
        </p:txBody>
      </p:sp>
      <p:sp>
        <p:nvSpPr>
          <p:cNvPr id="21" name="Freeform: Shape 2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3CA883A-7686-43DE-B99E-30305C47864F}"/>
              </a:ext>
            </a:extLst>
          </p:cNvPr>
          <p:cNvPicPr>
            <a:picLocks noChangeAspect="1"/>
          </p:cNvPicPr>
          <p:nvPr/>
        </p:nvPicPr>
        <p:blipFill rotWithShape="1">
          <a:blip r:embed="rId5"/>
          <a:srcRect l="6106" r="9613" b="3"/>
          <a:stretch/>
        </p:blipFill>
        <p:spPr>
          <a:xfrm>
            <a:off x="542111" y="489204"/>
            <a:ext cx="3802385" cy="4511421"/>
          </a:xfrm>
          <a:prstGeom prst="rect">
            <a:avLst/>
          </a:prstGeom>
        </p:spPr>
      </p:pic>
      <p:pic>
        <p:nvPicPr>
          <p:cNvPr id="6" name="Audio 5">
            <a:hlinkClick r:id="" action="ppaction://media"/>
            <a:extLst>
              <a:ext uri="{FF2B5EF4-FFF2-40B4-BE49-F238E27FC236}">
                <a16:creationId xmlns:a16="http://schemas.microsoft.com/office/drawing/2014/main" id="{AA96172C-194D-40F6-915C-C5CC6DF49D1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025729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advTm="9486">
        <p15:prstTrans prst="crush"/>
      </p:transition>
    </mc:Choice>
    <mc:Fallback>
      <p:transition spd="slow" advTm="9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heel(1)">
                                      <p:cBhvr>
                                        <p:cTn id="16" dur="2000"/>
                                        <p:tgtEl>
                                          <p:spTgt spid="3">
                                            <p:txEl>
                                              <p:pRg st="0" end="0"/>
                                            </p:txEl>
                                          </p:spTgt>
                                        </p:tgtEl>
                                      </p:cBhvr>
                                    </p:animEffect>
                                  </p:childTnLst>
                                </p:cTn>
                              </p:par>
                              <p:par>
                                <p:cTn id="17" presetID="21" presetClass="entr" presetSubtype="1"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heel(1)">
                                      <p:cBhvr>
                                        <p:cTn id="19" dur="2000"/>
                                        <p:tgtEl>
                                          <p:spTgt spid="3">
                                            <p:txEl>
                                              <p:pRg st="1" end="1"/>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heel(1)">
                                      <p:cBhvr>
                                        <p:cTn id="22" dur="2000"/>
                                        <p:tgtEl>
                                          <p:spTgt spid="3">
                                            <p:txEl>
                                              <p:pRg st="2" end="2"/>
                                            </p:txEl>
                                          </p:spTgt>
                                        </p:tgtEl>
                                      </p:cBhvr>
                                    </p:animEffect>
                                  </p:childTnLst>
                                </p:cTn>
                              </p:par>
                              <p:par>
                                <p:cTn id="23" presetID="21" presetClass="entr" presetSubtype="1"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heel(1)">
                                      <p:cBhvr>
                                        <p:cTn id="25" dur="2000"/>
                                        <p:tgtEl>
                                          <p:spTgt spid="3">
                                            <p:txEl>
                                              <p:pRg st="3" end="3"/>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heel(1)">
                                      <p:cBhvr>
                                        <p:cTn id="28" dur="2000"/>
                                        <p:tgtEl>
                                          <p:spTgt spid="3">
                                            <p:txEl>
                                              <p:pRg st="4" end="4"/>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heel(1)">
                                      <p:cBhvr>
                                        <p:cTn id="31" dur="2000"/>
                                        <p:tgtEl>
                                          <p:spTgt spid="3">
                                            <p:txEl>
                                              <p:pRg st="5" end="5"/>
                                            </p:txEl>
                                          </p:spTgt>
                                        </p:tgtEl>
                                      </p:cBhvr>
                                    </p:animEffect>
                                  </p:childTnLst>
                                </p:cTn>
                              </p:par>
                              <p:par>
                                <p:cTn id="32" presetID="21" presetClass="entr" presetSubtype="1"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heel(1)">
                                      <p:cBhvr>
                                        <p:cTn id="34" dur="2000"/>
                                        <p:tgtEl>
                                          <p:spTgt spid="3">
                                            <p:txEl>
                                              <p:pRg st="6" end="6"/>
                                            </p:txEl>
                                          </p:spTgt>
                                        </p:tgtEl>
                                      </p:cBhvr>
                                    </p:animEffect>
                                  </p:childTnLst>
                                </p:cTn>
                              </p:par>
                              <p:par>
                                <p:cTn id="35" presetID="21" presetClass="entr" presetSubtype="1"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heel(1)">
                                      <p:cBhvr>
                                        <p:cTn id="37"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96C780-72CC-497D-9F8D-52DAACFC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6A6262-548C-4AD8-920B-7E0EB5CF31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3" name="Rectangle 22">
            <a:extLst>
              <a:ext uri="{FF2B5EF4-FFF2-40B4-BE49-F238E27FC236}">
                <a16:creationId xmlns:a16="http://schemas.microsoft.com/office/drawing/2014/main" id="{2483E7C2-E33D-4AC2-9E6A-5553B7049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197B95C-A16A-4E80-BFE9-EFCCA337A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8907"/>
            <a:ext cx="10981990" cy="3171424"/>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8136153-0F49-4169-BAF6-54B726D814EB}"/>
              </a:ext>
            </a:extLst>
          </p:cNvPr>
          <p:cNvSpPr>
            <a:spLocks noGrp="1"/>
          </p:cNvSpPr>
          <p:nvPr>
            <p:ph type="ctrTitle"/>
          </p:nvPr>
        </p:nvSpPr>
        <p:spPr>
          <a:xfrm>
            <a:off x="1198181" y="2224380"/>
            <a:ext cx="4813580" cy="2400476"/>
          </a:xfrm>
        </p:spPr>
        <p:txBody>
          <a:bodyPr anchor="ctr">
            <a:normAutofit/>
          </a:bodyPr>
          <a:lstStyle/>
          <a:p>
            <a:pPr algn="l"/>
            <a:r>
              <a:rPr lang="en-CA" sz="4800" dirty="0"/>
              <a:t>Introduction:</a:t>
            </a:r>
          </a:p>
        </p:txBody>
      </p:sp>
      <p:sp>
        <p:nvSpPr>
          <p:cNvPr id="3" name="Subtitle 2">
            <a:extLst>
              <a:ext uri="{FF2B5EF4-FFF2-40B4-BE49-F238E27FC236}">
                <a16:creationId xmlns:a16="http://schemas.microsoft.com/office/drawing/2014/main" id="{9DD0CDE4-5730-4200-8C6B-7F7AEF24750B}"/>
              </a:ext>
            </a:extLst>
          </p:cNvPr>
          <p:cNvSpPr>
            <a:spLocks noGrp="1"/>
          </p:cNvSpPr>
          <p:nvPr>
            <p:ph type="subTitle" idx="1"/>
          </p:nvPr>
        </p:nvSpPr>
        <p:spPr>
          <a:xfrm>
            <a:off x="6180241" y="2224381"/>
            <a:ext cx="4320768" cy="2400476"/>
          </a:xfrm>
        </p:spPr>
        <p:txBody>
          <a:bodyPr anchor="ctr">
            <a:normAutofit/>
          </a:bodyPr>
          <a:lstStyle/>
          <a:p>
            <a:pPr marL="457200" indent="-457200" algn="l">
              <a:buFont typeface="Wingdings" panose="05000000000000000000" pitchFamily="2" charset="2"/>
              <a:buChar char="§"/>
            </a:pPr>
            <a:r>
              <a:rPr lang="en-CA" sz="1700" dirty="0">
                <a:solidFill>
                  <a:schemeClr val="tx1">
                    <a:alpha val="70000"/>
                  </a:schemeClr>
                </a:solidFill>
              </a:rPr>
              <a:t>Nowadays, because of global warming we cannot estimate weather patterns. So our model considers a new element in forest </a:t>
            </a:r>
            <a:r>
              <a:rPr lang="en-US" sz="1700" dirty="0">
                <a:solidFill>
                  <a:schemeClr val="tx1">
                    <a:alpha val="70000"/>
                  </a:schemeClr>
                </a:solidFill>
              </a:rPr>
              <a:t>Track of forest fire and its effect</a:t>
            </a:r>
            <a:r>
              <a:rPr lang="en-CA" sz="1700" dirty="0" err="1">
                <a:solidFill>
                  <a:schemeClr val="tx1">
                    <a:alpha val="70000"/>
                  </a:schemeClr>
                </a:solidFill>
              </a:rPr>
              <a:t>ing</a:t>
            </a:r>
            <a:r>
              <a:rPr lang="en-CA" sz="1700" dirty="0">
                <a:solidFill>
                  <a:schemeClr val="tx1">
                    <a:alpha val="70000"/>
                  </a:schemeClr>
                </a:solidFill>
              </a:rPr>
              <a:t>, namely the dynamics of a forest animal, intimately linked to the trees. Our model shows that how the animals and trees react when there is increase in the fire and temperature.</a:t>
            </a:r>
          </a:p>
        </p:txBody>
      </p:sp>
      <p:pic>
        <p:nvPicPr>
          <p:cNvPr id="4" name="Audio 3">
            <a:hlinkClick r:id="" action="ppaction://media"/>
            <a:extLst>
              <a:ext uri="{FF2B5EF4-FFF2-40B4-BE49-F238E27FC236}">
                <a16:creationId xmlns:a16="http://schemas.microsoft.com/office/drawing/2014/main" id="{F9ED3E86-90B3-4E57-98A1-B6D9660ECAD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0018788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5010">
        <p15:prstTrans prst="crush"/>
      </p:transition>
    </mc:Choice>
    <mc:Fallback>
      <p:transition spd="slow" advTm="150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EB5F14-5014-49D1-B590-9E2B7721C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3D2B953D-3D65-4BA7-80E6-139390790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0604" y="147284"/>
            <a:ext cx="4314573" cy="4314573"/>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raphic 212">
            <a:extLst>
              <a:ext uri="{FF2B5EF4-FFF2-40B4-BE49-F238E27FC236}">
                <a16:creationId xmlns:a16="http://schemas.microsoft.com/office/drawing/2014/main" id="{4CA0A0B8-0ABD-4C1D-8BDE-4D94C94FD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FF2923AC-40BC-4610-B6BD-AECABAF6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8A188E6-9899-40AA-9648-7B9BEAF52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81974" y="1174396"/>
            <a:ext cx="5290997" cy="5290997"/>
            <a:chOff x="1881974" y="1174396"/>
            <a:chExt cx="5290997" cy="5290997"/>
          </a:xfrm>
        </p:grpSpPr>
        <p:sp>
          <p:nvSpPr>
            <p:cNvPr id="69" name="Oval 68">
              <a:extLst>
                <a:ext uri="{FF2B5EF4-FFF2-40B4-BE49-F238E27FC236}">
                  <a16:creationId xmlns:a16="http://schemas.microsoft.com/office/drawing/2014/main" id="{F10D3957-AAB5-4037-A58C-20FF0E226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4478242-FDA7-48D1-A53E-3E0EDB2A7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Oval 71">
            <a:extLst>
              <a:ext uri="{FF2B5EF4-FFF2-40B4-BE49-F238E27FC236}">
                <a16:creationId xmlns:a16="http://schemas.microsoft.com/office/drawing/2014/main" id="{F47059C0-3CD3-44C5-9FBC-C5CEA6D94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317D62-2B04-45EC-B23C-709AA802A635}"/>
              </a:ext>
            </a:extLst>
          </p:cNvPr>
          <p:cNvSpPr>
            <a:spLocks noGrp="1"/>
          </p:cNvSpPr>
          <p:nvPr>
            <p:ph type="title"/>
          </p:nvPr>
        </p:nvSpPr>
        <p:spPr>
          <a:xfrm>
            <a:off x="2342763" y="1893347"/>
            <a:ext cx="4079551" cy="2877632"/>
          </a:xfrm>
        </p:spPr>
        <p:txBody>
          <a:bodyPr vert="horz" lIns="91440" tIns="45720" rIns="91440" bIns="45720" rtlCol="0" anchor="b">
            <a:normAutofit/>
          </a:bodyPr>
          <a:lstStyle/>
          <a:p>
            <a:pPr algn="ctr"/>
            <a:r>
              <a:rPr lang="en-US" sz="1800" kern="1200" dirty="0">
                <a:solidFill>
                  <a:schemeClr val="bg1"/>
                </a:solidFill>
                <a:latin typeface="+mj-lt"/>
                <a:ea typeface="+mj-ea"/>
                <a:cs typeface="+mj-cs"/>
              </a:rPr>
              <a:t>Key Points:</a:t>
            </a:r>
            <a:br>
              <a:rPr lang="en-US" sz="1800" kern="1200" dirty="0">
                <a:solidFill>
                  <a:schemeClr val="bg1"/>
                </a:solidFill>
                <a:latin typeface="+mj-lt"/>
                <a:ea typeface="+mj-ea"/>
                <a:cs typeface="+mj-cs"/>
              </a:rPr>
            </a:br>
            <a:br>
              <a:rPr lang="en-US" sz="1800" kern="1200" dirty="0">
                <a:solidFill>
                  <a:schemeClr val="bg1"/>
                </a:solidFill>
                <a:latin typeface="+mj-lt"/>
                <a:ea typeface="+mj-ea"/>
                <a:cs typeface="+mj-cs"/>
              </a:rPr>
            </a:br>
            <a:r>
              <a:rPr lang="en-US" sz="1800" kern="1200" dirty="0">
                <a:solidFill>
                  <a:schemeClr val="bg1"/>
                </a:solidFill>
                <a:latin typeface="+mj-lt"/>
                <a:ea typeface="+mj-ea"/>
                <a:cs typeface="+mj-cs"/>
                <a:sym typeface="Wingdings" panose="05000000000000000000" pitchFamily="2" charset="2"/>
              </a:rPr>
              <a:t>The fire spread in all four direction: North, East, South and West.</a:t>
            </a:r>
            <a:br>
              <a:rPr lang="en-US" sz="1800" kern="1200" dirty="0">
                <a:solidFill>
                  <a:schemeClr val="bg1"/>
                </a:solidFill>
                <a:latin typeface="+mj-lt"/>
                <a:ea typeface="+mj-ea"/>
                <a:cs typeface="+mj-cs"/>
                <a:sym typeface="Wingdings" panose="05000000000000000000" pitchFamily="2" charset="2"/>
              </a:rPr>
            </a:br>
            <a:br>
              <a:rPr lang="en-US" sz="1800" kern="1200" dirty="0">
                <a:solidFill>
                  <a:schemeClr val="bg1"/>
                </a:solidFill>
                <a:latin typeface="+mj-lt"/>
                <a:ea typeface="+mj-ea"/>
                <a:cs typeface="+mj-cs"/>
                <a:sym typeface="Wingdings" panose="05000000000000000000" pitchFamily="2" charset="2"/>
              </a:rPr>
            </a:br>
            <a:r>
              <a:rPr lang="en-US" sz="1800" kern="1200" dirty="0">
                <a:solidFill>
                  <a:schemeClr val="bg1"/>
                </a:solidFill>
                <a:latin typeface="+mj-lt"/>
                <a:ea typeface="+mj-ea"/>
                <a:cs typeface="+mj-cs"/>
                <a:sym typeface="Wingdings" panose="05000000000000000000" pitchFamily="2" charset="2"/>
              </a:rPr>
              <a:t>The model assumes there is no wind. So, the fire must have trees along its path in order to advance.</a:t>
            </a:r>
            <a:br>
              <a:rPr lang="en-US" sz="1800" kern="1200" dirty="0">
                <a:solidFill>
                  <a:schemeClr val="bg1"/>
                </a:solidFill>
                <a:latin typeface="+mj-lt"/>
                <a:ea typeface="+mj-ea"/>
                <a:cs typeface="+mj-cs"/>
                <a:sym typeface="Wingdings" panose="05000000000000000000" pitchFamily="2" charset="2"/>
              </a:rPr>
            </a:br>
            <a:br>
              <a:rPr lang="en-US" sz="1800" kern="1200" dirty="0">
                <a:solidFill>
                  <a:schemeClr val="bg1"/>
                </a:solidFill>
                <a:latin typeface="+mj-lt"/>
                <a:ea typeface="+mj-ea"/>
                <a:cs typeface="+mj-cs"/>
                <a:sym typeface="Wingdings" panose="05000000000000000000" pitchFamily="2" charset="2"/>
              </a:rPr>
            </a:br>
            <a:r>
              <a:rPr lang="en-US" sz="1800" kern="1200" dirty="0">
                <a:solidFill>
                  <a:schemeClr val="bg1"/>
                </a:solidFill>
                <a:latin typeface="+mj-lt"/>
                <a:ea typeface="+mj-ea"/>
                <a:cs typeface="+mj-cs"/>
                <a:sym typeface="Wingdings" panose="05000000000000000000" pitchFamily="2" charset="2"/>
              </a:rPr>
              <a:t>Fire can be manually done by clicking the lightning button. </a:t>
            </a:r>
            <a:endParaRPr lang="en-US" sz="1800" kern="1200" dirty="0">
              <a:solidFill>
                <a:schemeClr val="bg1"/>
              </a:solidFill>
              <a:latin typeface="+mj-lt"/>
              <a:ea typeface="+mj-ea"/>
              <a:cs typeface="+mj-cs"/>
            </a:endParaRPr>
          </a:p>
        </p:txBody>
      </p:sp>
      <p:grpSp>
        <p:nvGrpSpPr>
          <p:cNvPr id="74" name="Group 73">
            <a:extLst>
              <a:ext uri="{FF2B5EF4-FFF2-40B4-BE49-F238E27FC236}">
                <a16:creationId xmlns:a16="http://schemas.microsoft.com/office/drawing/2014/main" id="{78A6A50F-EF16-474F-9BD1-2D663EBEA2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75" name="Freeform: Shape 74">
              <a:extLst>
                <a:ext uri="{FF2B5EF4-FFF2-40B4-BE49-F238E27FC236}">
                  <a16:creationId xmlns:a16="http://schemas.microsoft.com/office/drawing/2014/main" id="{1AA37927-0235-4A56-8680-D7B367160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6" name="Freeform: Shape 75">
              <a:extLst>
                <a:ext uri="{FF2B5EF4-FFF2-40B4-BE49-F238E27FC236}">
                  <a16:creationId xmlns:a16="http://schemas.microsoft.com/office/drawing/2014/main" id="{0D5F1B50-7A4C-4505-93E5-35FB75146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pic>
        <p:nvPicPr>
          <p:cNvPr id="42" name="Graphic 41" descr="Target">
            <a:extLst>
              <a:ext uri="{FF2B5EF4-FFF2-40B4-BE49-F238E27FC236}">
                <a16:creationId xmlns:a16="http://schemas.microsoft.com/office/drawing/2014/main" id="{D626A34A-1B5C-4065-8062-62164239CE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37500" y="1024180"/>
            <a:ext cx="2560781" cy="2560781"/>
          </a:xfrm>
          <a:prstGeom prst="rect">
            <a:avLst/>
          </a:prstGeom>
        </p:spPr>
      </p:pic>
      <p:grpSp>
        <p:nvGrpSpPr>
          <p:cNvPr id="78" name="Graphic 185">
            <a:extLst>
              <a:ext uri="{FF2B5EF4-FFF2-40B4-BE49-F238E27FC236}">
                <a16:creationId xmlns:a16="http://schemas.microsoft.com/office/drawing/2014/main" id="{4717BE92-F93B-41D0-A644-64F6E524C7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6418" y="4140693"/>
            <a:ext cx="1054466" cy="469689"/>
            <a:chOff x="9841624" y="4115729"/>
            <a:chExt cx="602169" cy="268223"/>
          </a:xfrm>
          <a:solidFill>
            <a:schemeClr val="bg1"/>
          </a:solidFill>
        </p:grpSpPr>
        <p:sp>
          <p:nvSpPr>
            <p:cNvPr id="79" name="Freeform: Shape 78">
              <a:extLst>
                <a:ext uri="{FF2B5EF4-FFF2-40B4-BE49-F238E27FC236}">
                  <a16:creationId xmlns:a16="http://schemas.microsoft.com/office/drawing/2014/main" id="{5CA26306-9FAA-4D01-957F-3E9B25A25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A458C4D-E6E4-42CA-BC7C-301BFBAA7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CDA802E-5743-4261-84A2-D9D8F19A3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FCFC560-017D-4F70-ADE9-00A770915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65F55DD-D975-452E-9674-461DBDBDE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5" name="Oval 84">
            <a:extLst>
              <a:ext uri="{FF2B5EF4-FFF2-40B4-BE49-F238E27FC236}">
                <a16:creationId xmlns:a16="http://schemas.microsoft.com/office/drawing/2014/main" id="{D245B05D-DA60-40E2-8A0A-B078C91D7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401FD61C-FC3A-43C0-9641-28B0C1A5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AB9920B6-B994-4E71-9213-44BD15A5411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6475677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3811">
        <p15:prstTrans prst="crush"/>
      </p:transition>
    </mc:Choice>
    <mc:Fallback>
      <p:transition spd="slow" advTm="138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A626AA-CAD5-4211-A3C6-078EB58FEE83}"/>
              </a:ext>
            </a:extLst>
          </p:cNvPr>
          <p:cNvSpPr>
            <a:spLocks noGrp="1"/>
          </p:cNvSpPr>
          <p:nvPr>
            <p:ph type="ctrTitle"/>
          </p:nvPr>
        </p:nvSpPr>
        <p:spPr>
          <a:xfrm>
            <a:off x="8643193" y="489507"/>
            <a:ext cx="3091607" cy="1655483"/>
          </a:xfrm>
        </p:spPr>
        <p:txBody>
          <a:bodyPr vert="horz" lIns="91440" tIns="45720" rIns="91440" bIns="45720" rtlCol="0" anchor="b">
            <a:normAutofit/>
          </a:bodyPr>
          <a:lstStyle/>
          <a:p>
            <a:pPr algn="l"/>
            <a:r>
              <a:rPr lang="en-US" sz="4000" dirty="0"/>
              <a:t>Facts:</a:t>
            </a:r>
          </a:p>
        </p:txBody>
      </p:sp>
      <p:pic>
        <p:nvPicPr>
          <p:cNvPr id="12" name="Picture 11" descr="Magnifying glass showing decling performance">
            <a:extLst>
              <a:ext uri="{FF2B5EF4-FFF2-40B4-BE49-F238E27FC236}">
                <a16:creationId xmlns:a16="http://schemas.microsoft.com/office/drawing/2014/main" id="{9128177B-B92C-43F8-A584-FE0362AFC1B4}"/>
              </a:ext>
            </a:extLst>
          </p:cNvPr>
          <p:cNvPicPr>
            <a:picLocks noChangeAspect="1"/>
          </p:cNvPicPr>
          <p:nvPr/>
        </p:nvPicPr>
        <p:blipFill rotWithShape="1">
          <a:blip r:embed="rId5"/>
          <a:srcRect r="15469" b="-1"/>
          <a:stretch/>
        </p:blipFill>
        <p:spPr>
          <a:xfrm>
            <a:off x="20" y="431"/>
            <a:ext cx="8115280" cy="6408311"/>
          </a:xfrm>
          <a:prstGeom prst="rect">
            <a:avLst/>
          </a:prstGeom>
        </p:spPr>
      </p:pic>
      <p:sp>
        <p:nvSpPr>
          <p:cNvPr id="3" name="Subtitle 2">
            <a:extLst>
              <a:ext uri="{FF2B5EF4-FFF2-40B4-BE49-F238E27FC236}">
                <a16:creationId xmlns:a16="http://schemas.microsoft.com/office/drawing/2014/main" id="{61B7C425-E432-420A-A607-1FB73A1B278E}"/>
              </a:ext>
            </a:extLst>
          </p:cNvPr>
          <p:cNvSpPr>
            <a:spLocks noGrp="1"/>
          </p:cNvSpPr>
          <p:nvPr>
            <p:ph type="subTitle" idx="1"/>
          </p:nvPr>
        </p:nvSpPr>
        <p:spPr>
          <a:xfrm>
            <a:off x="8041727" y="2210361"/>
            <a:ext cx="2942813" cy="3540265"/>
          </a:xfrm>
        </p:spPr>
        <p:txBody>
          <a:bodyPr vert="horz" lIns="91440" tIns="45720" rIns="91440" bIns="45720" rtlCol="0">
            <a:normAutofit/>
          </a:bodyPr>
          <a:lstStyle/>
          <a:p>
            <a:pPr algn="l"/>
            <a:r>
              <a:rPr lang="en-US" sz="1050" dirty="0"/>
              <a:t> </a:t>
            </a:r>
            <a:r>
              <a:rPr lang="en-US" sz="1400" dirty="0"/>
              <a:t>Animal die by</a:t>
            </a:r>
            <a:r>
              <a:rPr lang="en-US" sz="1050" dirty="0"/>
              <a:t>:</a:t>
            </a:r>
          </a:p>
          <a:p>
            <a:pPr marL="285750" indent="-228600" algn="l">
              <a:buFont typeface="Arial" panose="020B0604020202020204" pitchFamily="34" charset="0"/>
              <a:buChar char="•"/>
            </a:pPr>
            <a:r>
              <a:rPr lang="en-US" sz="800" dirty="0"/>
              <a:t>Loosing Energy</a:t>
            </a:r>
          </a:p>
          <a:p>
            <a:pPr marL="285750" indent="-228600" algn="l">
              <a:buFont typeface="Arial" panose="020B0604020202020204" pitchFamily="34" charset="0"/>
              <a:buChar char="•"/>
            </a:pPr>
            <a:r>
              <a:rPr lang="en-US" sz="800" dirty="0"/>
              <a:t>Fire Burns.</a:t>
            </a:r>
          </a:p>
          <a:p>
            <a:pPr marL="57150" algn="l"/>
            <a:r>
              <a:rPr lang="en-US" sz="1200" dirty="0"/>
              <a:t>Trees Die by:</a:t>
            </a:r>
          </a:p>
          <a:p>
            <a:pPr marL="285750" indent="-228600" algn="l">
              <a:buFont typeface="Arial" panose="020B0604020202020204" pitchFamily="34" charset="0"/>
              <a:buChar char="•"/>
            </a:pPr>
            <a:r>
              <a:rPr lang="en-US" sz="800" dirty="0"/>
              <a:t>Fire Burns.</a:t>
            </a:r>
          </a:p>
          <a:p>
            <a:pPr algn="l"/>
            <a:r>
              <a:rPr lang="en-US" sz="1200" dirty="0"/>
              <a:t>  Fires are initiated:</a:t>
            </a:r>
          </a:p>
          <a:p>
            <a:pPr marL="285750" indent="-228600" algn="l">
              <a:buFont typeface="Arial" panose="020B0604020202020204" pitchFamily="34" charset="0"/>
              <a:buChar char="•"/>
            </a:pPr>
            <a:r>
              <a:rPr lang="en-US" sz="800" dirty="0"/>
              <a:t>Random location.</a:t>
            </a:r>
          </a:p>
          <a:p>
            <a:pPr marL="285750" indent="-228600" algn="l">
              <a:buFont typeface="Arial" panose="020B0604020202020204" pitchFamily="34" charset="0"/>
              <a:buChar char="•"/>
            </a:pPr>
            <a:r>
              <a:rPr lang="en-US" sz="800" dirty="0"/>
              <a:t>By clicking the lightning Button.</a:t>
            </a:r>
          </a:p>
          <a:p>
            <a:pPr algn="l"/>
            <a:r>
              <a:rPr lang="en-US" sz="1200" dirty="0"/>
              <a:t> Fires kill:</a:t>
            </a:r>
          </a:p>
          <a:p>
            <a:pPr marL="285750" indent="-228600" algn="l">
              <a:buFont typeface="Arial" panose="020B0604020202020204" pitchFamily="34" charset="0"/>
              <a:buChar char="•"/>
            </a:pPr>
            <a:r>
              <a:rPr lang="en-US" sz="800" dirty="0"/>
              <a:t>Trees.</a:t>
            </a:r>
          </a:p>
          <a:p>
            <a:pPr marL="285750" indent="-228600" algn="l">
              <a:buFont typeface="Arial" panose="020B0604020202020204" pitchFamily="34" charset="0"/>
              <a:buChar char="•"/>
            </a:pPr>
            <a:r>
              <a:rPr lang="en-US" sz="800" dirty="0"/>
              <a:t>Animals.</a:t>
            </a:r>
          </a:p>
          <a:p>
            <a:pPr algn="l"/>
            <a:r>
              <a:rPr lang="en-US" sz="1200" dirty="0"/>
              <a:t> Fires die if:</a:t>
            </a:r>
          </a:p>
          <a:p>
            <a:pPr marL="285750" indent="-228600" algn="l">
              <a:buFont typeface="Arial" panose="020B0604020202020204" pitchFamily="34" charset="0"/>
              <a:buChar char="•"/>
            </a:pPr>
            <a:r>
              <a:rPr lang="en-US" sz="800" dirty="0"/>
              <a:t>There are no more live trees to burn in the adjacent neighborhood.</a:t>
            </a:r>
          </a:p>
        </p:txBody>
      </p:sp>
      <p:sp>
        <p:nvSpPr>
          <p:cNvPr id="25" name="Rectangle 24">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23368BB9-EFB6-4576-8E98-40F309131BF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7771976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9793">
        <p15:prstTrans prst="crush"/>
      </p:transition>
    </mc:Choice>
    <mc:Fallback>
      <p:transition spd="slow" advTm="197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00"/>
                                        <p:tgtEl>
                                          <p:spTgt spid="3">
                                            <p:txEl>
                                              <p:pRg st="0" end="0"/>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00"/>
                                        <p:tgtEl>
                                          <p:spTgt spid="3">
                                            <p:txEl>
                                              <p:pRg st="1" end="1"/>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down)">
                                      <p:cBhvr>
                                        <p:cTn id="29" dur="500"/>
                                        <p:tgtEl>
                                          <p:spTgt spid="3">
                                            <p:txEl>
                                              <p:pRg st="3" end="3"/>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down)">
                                      <p:cBhvr>
                                        <p:cTn id="40" dur="500"/>
                                        <p:tgtEl>
                                          <p:spTgt spid="3">
                                            <p:txEl>
                                              <p:pRg st="6" end="6"/>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down)">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down)">
                                      <p:cBhvr>
                                        <p:cTn id="48" dur="500"/>
                                        <p:tgtEl>
                                          <p:spTgt spid="3">
                                            <p:txEl>
                                              <p:pRg st="8" end="8"/>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wipe(down)">
                                      <p:cBhvr>
                                        <p:cTn id="51" dur="500"/>
                                        <p:tgtEl>
                                          <p:spTgt spid="3">
                                            <p:txEl>
                                              <p:pRg st="9" end="9"/>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wipe(down)">
                                      <p:cBhvr>
                                        <p:cTn id="54" dur="500"/>
                                        <p:tgtEl>
                                          <p:spTgt spid="3">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fade">
                                      <p:cBhvr>
                                        <p:cTn id="59" dur="1000"/>
                                        <p:tgtEl>
                                          <p:spTgt spid="3">
                                            <p:txEl>
                                              <p:pRg st="11" end="11"/>
                                            </p:txEl>
                                          </p:spTgt>
                                        </p:tgtEl>
                                      </p:cBhvr>
                                    </p:animEffect>
                                    <p:anim calcmode="lin" valueType="num">
                                      <p:cBhvr>
                                        <p:cTn id="6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
                                            <p:txEl>
                                              <p:pRg st="12" end="12"/>
                                            </p:txEl>
                                          </p:spTgt>
                                        </p:tgtEl>
                                        <p:attrNameLst>
                                          <p:attrName>style.visibility</p:attrName>
                                        </p:attrNameLst>
                                      </p:cBhvr>
                                      <p:to>
                                        <p:strVal val="visible"/>
                                      </p:to>
                                    </p:set>
                                    <p:animEffect transition="in" filter="fade">
                                      <p:cBhvr>
                                        <p:cTn id="64" dur="1000"/>
                                        <p:tgtEl>
                                          <p:spTgt spid="3">
                                            <p:txEl>
                                              <p:pRg st="12" end="12"/>
                                            </p:txEl>
                                          </p:spTgt>
                                        </p:tgtEl>
                                      </p:cBhvr>
                                    </p:animEffect>
                                    <p:anim calcmode="lin" valueType="num">
                                      <p:cBhvr>
                                        <p:cTn id="65"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87C619C-EBAB-488E-96B9-153AA4C9B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30DA1C1-36FD-41D8-9826-EE797BF39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53312" cy="6858000"/>
          </a:xfrm>
          <a:custGeom>
            <a:avLst/>
            <a:gdLst>
              <a:gd name="connsiteX0" fmla="*/ 0 w 7433452"/>
              <a:gd name="connsiteY0" fmla="*/ 0 h 6858000"/>
              <a:gd name="connsiteX1" fmla="*/ 1592736 w 7433452"/>
              <a:gd name="connsiteY1" fmla="*/ 0 h 6858000"/>
              <a:gd name="connsiteX2" fmla="*/ 2171700 w 7433452"/>
              <a:gd name="connsiteY2" fmla="*/ 0 h 6858000"/>
              <a:gd name="connsiteX3" fmla="*/ 2762696 w 7433452"/>
              <a:gd name="connsiteY3" fmla="*/ 0 h 6858000"/>
              <a:gd name="connsiteX4" fmla="*/ 2829254 w 7433452"/>
              <a:gd name="connsiteY4" fmla="*/ 0 h 6858000"/>
              <a:gd name="connsiteX5" fmla="*/ 7415310 w 7433452"/>
              <a:gd name="connsiteY5" fmla="*/ 0 h 6858000"/>
              <a:gd name="connsiteX6" fmla="*/ 7405703 w 7433452"/>
              <a:gd name="connsiteY6" fmla="*/ 94814 h 6858000"/>
              <a:gd name="connsiteX7" fmla="*/ 7410754 w 7433452"/>
              <a:gd name="connsiteY7" fmla="*/ 421796 h 6858000"/>
              <a:gd name="connsiteX8" fmla="*/ 7414688 w 7433452"/>
              <a:gd name="connsiteY8" fmla="*/ 812192 h 6858000"/>
              <a:gd name="connsiteX9" fmla="*/ 7395017 w 7433452"/>
              <a:gd name="connsiteY9" fmla="*/ 1113642 h 6858000"/>
              <a:gd name="connsiteX10" fmla="*/ 7422810 w 7433452"/>
              <a:gd name="connsiteY10" fmla="*/ 1796708 h 6858000"/>
              <a:gd name="connsiteX11" fmla="*/ 7421161 w 7433452"/>
              <a:gd name="connsiteY11" fmla="*/ 2327333 h 6858000"/>
              <a:gd name="connsiteX12" fmla="*/ 7412023 w 7433452"/>
              <a:gd name="connsiteY12" fmla="*/ 2784280 h 6858000"/>
              <a:gd name="connsiteX13" fmla="*/ 7417480 w 7433452"/>
              <a:gd name="connsiteY13" fmla="*/ 2985458 h 6858000"/>
              <a:gd name="connsiteX14" fmla="*/ 7403774 w 7433452"/>
              <a:gd name="connsiteY14" fmla="*/ 3531096 h 6858000"/>
              <a:gd name="connsiteX15" fmla="*/ 7414307 w 7433452"/>
              <a:gd name="connsiteY15" fmla="*/ 4336830 h 6858000"/>
              <a:gd name="connsiteX16" fmla="*/ 7413419 w 7433452"/>
              <a:gd name="connsiteY16" fmla="*/ 5026893 h 6858000"/>
              <a:gd name="connsiteX17" fmla="*/ 7417734 w 7433452"/>
              <a:gd name="connsiteY17" fmla="*/ 5252632 h 6858000"/>
              <a:gd name="connsiteX18" fmla="*/ 7417734 w 7433452"/>
              <a:gd name="connsiteY18" fmla="*/ 5466282 h 6858000"/>
              <a:gd name="connsiteX19" fmla="*/ 7379659 w 7433452"/>
              <a:gd name="connsiteY19" fmla="*/ 6121225 h 6858000"/>
              <a:gd name="connsiteX20" fmla="*/ 7395115 w 7433452"/>
              <a:gd name="connsiteY20" fmla="*/ 6708907 h 6858000"/>
              <a:gd name="connsiteX21" fmla="*/ 7412408 w 7433452"/>
              <a:gd name="connsiteY21" fmla="*/ 6858000 h 6858000"/>
              <a:gd name="connsiteX22" fmla="*/ 2829254 w 7433452"/>
              <a:gd name="connsiteY22" fmla="*/ 6858000 h 6858000"/>
              <a:gd name="connsiteX23" fmla="*/ 2762696 w 7433452"/>
              <a:gd name="connsiteY23" fmla="*/ 6858000 h 6858000"/>
              <a:gd name="connsiteX24" fmla="*/ 2171700 w 7433452"/>
              <a:gd name="connsiteY24" fmla="*/ 6858000 h 6858000"/>
              <a:gd name="connsiteX25" fmla="*/ 1592736 w 7433452"/>
              <a:gd name="connsiteY25" fmla="*/ 6858000 h 6858000"/>
              <a:gd name="connsiteX26" fmla="*/ 0 w 7433452"/>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33452" h="6858000">
                <a:moveTo>
                  <a:pt x="0" y="0"/>
                </a:moveTo>
                <a:lnTo>
                  <a:pt x="1592736" y="0"/>
                </a:lnTo>
                <a:lnTo>
                  <a:pt x="2171700" y="0"/>
                </a:lnTo>
                <a:lnTo>
                  <a:pt x="2762696" y="0"/>
                </a:lnTo>
                <a:lnTo>
                  <a:pt x="2829254" y="0"/>
                </a:lnTo>
                <a:lnTo>
                  <a:pt x="7415310" y="0"/>
                </a:lnTo>
                <a:lnTo>
                  <a:pt x="7405703" y="94814"/>
                </a:lnTo>
                <a:cubicBezTo>
                  <a:pt x="7398856" y="203629"/>
                  <a:pt x="7403520" y="312712"/>
                  <a:pt x="7410754" y="421796"/>
                </a:cubicBezTo>
                <a:cubicBezTo>
                  <a:pt x="7421580" y="551656"/>
                  <a:pt x="7422900" y="682144"/>
                  <a:pt x="7414688" y="812192"/>
                </a:cubicBezTo>
                <a:cubicBezTo>
                  <a:pt x="7406693" y="912591"/>
                  <a:pt x="7397682" y="1012988"/>
                  <a:pt x="7395017" y="1113642"/>
                </a:cubicBezTo>
                <a:cubicBezTo>
                  <a:pt x="7388670" y="1342689"/>
                  <a:pt x="7407708" y="1569316"/>
                  <a:pt x="7422810" y="1796708"/>
                </a:cubicBezTo>
                <a:cubicBezTo>
                  <a:pt x="7434487" y="1973710"/>
                  <a:pt x="7439944" y="2150457"/>
                  <a:pt x="7421161" y="2327333"/>
                </a:cubicBezTo>
                <a:cubicBezTo>
                  <a:pt x="7405170" y="2479266"/>
                  <a:pt x="7396793" y="2631453"/>
                  <a:pt x="7412023" y="2784280"/>
                </a:cubicBezTo>
                <a:cubicBezTo>
                  <a:pt x="7418749" y="2851085"/>
                  <a:pt x="7425984" y="2918653"/>
                  <a:pt x="7417480" y="2985458"/>
                </a:cubicBezTo>
                <a:cubicBezTo>
                  <a:pt x="7394508" y="3167039"/>
                  <a:pt x="7398063" y="3349132"/>
                  <a:pt x="7403774" y="3531096"/>
                </a:cubicBezTo>
                <a:cubicBezTo>
                  <a:pt x="7412277" y="3799715"/>
                  <a:pt x="7426364" y="4067954"/>
                  <a:pt x="7414307" y="4336830"/>
                </a:cubicBezTo>
                <a:cubicBezTo>
                  <a:pt x="7404027" y="4566639"/>
                  <a:pt x="7420653" y="4796831"/>
                  <a:pt x="7413419" y="5026893"/>
                </a:cubicBezTo>
                <a:cubicBezTo>
                  <a:pt x="7410982" y="5102162"/>
                  <a:pt x="7412429" y="5177504"/>
                  <a:pt x="7417734" y="5252632"/>
                </a:cubicBezTo>
                <a:cubicBezTo>
                  <a:pt x="7424271" y="5323700"/>
                  <a:pt x="7424271" y="5395213"/>
                  <a:pt x="7417734" y="5466282"/>
                </a:cubicBezTo>
                <a:cubicBezTo>
                  <a:pt x="7393239" y="5683875"/>
                  <a:pt x="7383214" y="5902486"/>
                  <a:pt x="7379659" y="6121225"/>
                </a:cubicBezTo>
                <a:cubicBezTo>
                  <a:pt x="7376423" y="6317442"/>
                  <a:pt x="7378041" y="6513586"/>
                  <a:pt x="7395115" y="6708907"/>
                </a:cubicBezTo>
                <a:lnTo>
                  <a:pt x="7412408" y="6858000"/>
                </a:lnTo>
                <a:lnTo>
                  <a:pt x="2829254" y="6858000"/>
                </a:lnTo>
                <a:lnTo>
                  <a:pt x="2762696" y="6858000"/>
                </a:lnTo>
                <a:lnTo>
                  <a:pt x="2171700" y="6858000"/>
                </a:lnTo>
                <a:lnTo>
                  <a:pt x="159273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BD5317-29C4-44D9-83C6-F7AAF59FD25C}"/>
              </a:ext>
            </a:extLst>
          </p:cNvPr>
          <p:cNvSpPr>
            <a:spLocks noGrp="1"/>
          </p:cNvSpPr>
          <p:nvPr>
            <p:ph type="ctrTitle"/>
          </p:nvPr>
        </p:nvSpPr>
        <p:spPr>
          <a:xfrm>
            <a:off x="838200" y="484632"/>
            <a:ext cx="6081713" cy="3566160"/>
          </a:xfrm>
        </p:spPr>
        <p:txBody>
          <a:bodyPr>
            <a:normAutofit/>
          </a:bodyPr>
          <a:lstStyle/>
          <a:p>
            <a:pPr algn="l"/>
            <a:r>
              <a:rPr lang="en-CA" sz="6600" dirty="0">
                <a:solidFill>
                  <a:srgbClr val="FFFFFF"/>
                </a:solidFill>
              </a:rPr>
              <a:t>Tools and Techniques</a:t>
            </a:r>
          </a:p>
        </p:txBody>
      </p:sp>
      <p:sp>
        <p:nvSpPr>
          <p:cNvPr id="3" name="Subtitle 2">
            <a:extLst>
              <a:ext uri="{FF2B5EF4-FFF2-40B4-BE49-F238E27FC236}">
                <a16:creationId xmlns:a16="http://schemas.microsoft.com/office/drawing/2014/main" id="{1C07E29E-9A12-4BF6-9166-83D054484A28}"/>
              </a:ext>
            </a:extLst>
          </p:cNvPr>
          <p:cNvSpPr>
            <a:spLocks noGrp="1"/>
          </p:cNvSpPr>
          <p:nvPr>
            <p:ph type="subTitle" idx="1"/>
          </p:nvPr>
        </p:nvSpPr>
        <p:spPr>
          <a:xfrm>
            <a:off x="838200" y="4480560"/>
            <a:ext cx="6081713" cy="1572768"/>
          </a:xfrm>
        </p:spPr>
        <p:txBody>
          <a:bodyPr>
            <a:normAutofit/>
          </a:bodyPr>
          <a:lstStyle/>
          <a:p>
            <a:pPr algn="l"/>
            <a:r>
              <a:rPr lang="en-CA" sz="2200" dirty="0">
                <a:solidFill>
                  <a:srgbClr val="FFFFFF"/>
                </a:solidFill>
              </a:rPr>
              <a:t>Net logo</a:t>
            </a:r>
          </a:p>
          <a:p>
            <a:pPr marL="285750" indent="-285750" algn="l">
              <a:buFont typeface="Arial" panose="020B0604020202020204" pitchFamily="34" charset="0"/>
              <a:buChar char="•"/>
            </a:pPr>
            <a:r>
              <a:rPr lang="en-CA" sz="2200" dirty="0">
                <a:solidFill>
                  <a:srgbClr val="FFFFFF"/>
                </a:solidFill>
              </a:rPr>
              <a:t>This is the only tool that we have used in our entire project, as it was very easy and convenient platform to run and execute the simulation.</a:t>
            </a:r>
          </a:p>
        </p:txBody>
      </p:sp>
      <p:pic>
        <p:nvPicPr>
          <p:cNvPr id="23" name="Graphic 22" descr="Tools">
            <a:extLst>
              <a:ext uri="{FF2B5EF4-FFF2-40B4-BE49-F238E27FC236}">
                <a16:creationId xmlns:a16="http://schemas.microsoft.com/office/drawing/2014/main" id="{EAC7C768-748D-4B4D-830D-3686EC012A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9112" y="274135"/>
            <a:ext cx="2904040" cy="2904040"/>
          </a:xfrm>
          <a:prstGeom prst="rect">
            <a:avLst/>
          </a:prstGeom>
        </p:spPr>
      </p:pic>
      <p:sp>
        <p:nvSpPr>
          <p:cNvPr id="39" name="sketch line">
            <a:extLst>
              <a:ext uri="{FF2B5EF4-FFF2-40B4-BE49-F238E27FC236}">
                <a16:creationId xmlns:a16="http://schemas.microsoft.com/office/drawing/2014/main" id="{35BC54F7-1315-4D6C-9420-A5BF0CDDB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475" y="4252192"/>
            <a:ext cx="4056549" cy="18288"/>
          </a:xfrm>
          <a:custGeom>
            <a:avLst/>
            <a:gdLst>
              <a:gd name="connsiteX0" fmla="*/ 0 w 4056549"/>
              <a:gd name="connsiteY0" fmla="*/ 0 h 18288"/>
              <a:gd name="connsiteX1" fmla="*/ 676092 w 4056549"/>
              <a:gd name="connsiteY1" fmla="*/ 0 h 18288"/>
              <a:gd name="connsiteX2" fmla="*/ 1271052 w 4056549"/>
              <a:gd name="connsiteY2" fmla="*/ 0 h 18288"/>
              <a:gd name="connsiteX3" fmla="*/ 1947144 w 4056549"/>
              <a:gd name="connsiteY3" fmla="*/ 0 h 18288"/>
              <a:gd name="connsiteX4" fmla="*/ 2501539 w 4056549"/>
              <a:gd name="connsiteY4" fmla="*/ 0 h 18288"/>
              <a:gd name="connsiteX5" fmla="*/ 3137065 w 4056549"/>
              <a:gd name="connsiteY5" fmla="*/ 0 h 18288"/>
              <a:gd name="connsiteX6" fmla="*/ 4056549 w 4056549"/>
              <a:gd name="connsiteY6" fmla="*/ 0 h 18288"/>
              <a:gd name="connsiteX7" fmla="*/ 4056549 w 4056549"/>
              <a:gd name="connsiteY7" fmla="*/ 18288 h 18288"/>
              <a:gd name="connsiteX8" fmla="*/ 3380458 w 4056549"/>
              <a:gd name="connsiteY8" fmla="*/ 18288 h 18288"/>
              <a:gd name="connsiteX9" fmla="*/ 2663801 w 4056549"/>
              <a:gd name="connsiteY9" fmla="*/ 18288 h 18288"/>
              <a:gd name="connsiteX10" fmla="*/ 2068840 w 4056549"/>
              <a:gd name="connsiteY10" fmla="*/ 18288 h 18288"/>
              <a:gd name="connsiteX11" fmla="*/ 1311618 w 4056549"/>
              <a:gd name="connsiteY11" fmla="*/ 18288 h 18288"/>
              <a:gd name="connsiteX12" fmla="*/ 716657 w 4056549"/>
              <a:gd name="connsiteY12" fmla="*/ 18288 h 18288"/>
              <a:gd name="connsiteX13" fmla="*/ 0 w 4056549"/>
              <a:gd name="connsiteY13" fmla="*/ 18288 h 18288"/>
              <a:gd name="connsiteX14" fmla="*/ 0 w 4056549"/>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6549" h="18288" fill="none" extrusionOk="0">
                <a:moveTo>
                  <a:pt x="0" y="0"/>
                </a:moveTo>
                <a:cubicBezTo>
                  <a:pt x="324395" y="-12272"/>
                  <a:pt x="437185" y="20747"/>
                  <a:pt x="676092" y="0"/>
                </a:cubicBezTo>
                <a:cubicBezTo>
                  <a:pt x="914999" y="-20747"/>
                  <a:pt x="980886" y="20074"/>
                  <a:pt x="1271052" y="0"/>
                </a:cubicBezTo>
                <a:cubicBezTo>
                  <a:pt x="1561218" y="-20074"/>
                  <a:pt x="1609815" y="19965"/>
                  <a:pt x="1947144" y="0"/>
                </a:cubicBezTo>
                <a:cubicBezTo>
                  <a:pt x="2284473" y="-19965"/>
                  <a:pt x="2317816" y="-23682"/>
                  <a:pt x="2501539" y="0"/>
                </a:cubicBezTo>
                <a:cubicBezTo>
                  <a:pt x="2685262" y="23682"/>
                  <a:pt x="2879461" y="12712"/>
                  <a:pt x="3137065" y="0"/>
                </a:cubicBezTo>
                <a:cubicBezTo>
                  <a:pt x="3394669" y="-12712"/>
                  <a:pt x="3618306" y="-41742"/>
                  <a:pt x="4056549" y="0"/>
                </a:cubicBezTo>
                <a:cubicBezTo>
                  <a:pt x="4056201" y="6465"/>
                  <a:pt x="4056979" y="10922"/>
                  <a:pt x="4056549" y="18288"/>
                </a:cubicBezTo>
                <a:cubicBezTo>
                  <a:pt x="3807729" y="-7540"/>
                  <a:pt x="3536237" y="12619"/>
                  <a:pt x="3380458" y="18288"/>
                </a:cubicBezTo>
                <a:cubicBezTo>
                  <a:pt x="3224679" y="23957"/>
                  <a:pt x="2967497" y="23368"/>
                  <a:pt x="2663801" y="18288"/>
                </a:cubicBezTo>
                <a:cubicBezTo>
                  <a:pt x="2360105" y="13208"/>
                  <a:pt x="2359716" y="-8821"/>
                  <a:pt x="2068840" y="18288"/>
                </a:cubicBezTo>
                <a:cubicBezTo>
                  <a:pt x="1777964" y="45397"/>
                  <a:pt x="1641909" y="31681"/>
                  <a:pt x="1311618" y="18288"/>
                </a:cubicBezTo>
                <a:cubicBezTo>
                  <a:pt x="981327" y="4895"/>
                  <a:pt x="990410" y="11155"/>
                  <a:pt x="716657" y="18288"/>
                </a:cubicBezTo>
                <a:cubicBezTo>
                  <a:pt x="442904" y="25421"/>
                  <a:pt x="330722" y="13665"/>
                  <a:pt x="0" y="18288"/>
                </a:cubicBezTo>
                <a:cubicBezTo>
                  <a:pt x="75" y="12069"/>
                  <a:pt x="515" y="5650"/>
                  <a:pt x="0" y="0"/>
                </a:cubicBezTo>
                <a:close/>
              </a:path>
              <a:path w="4056549" h="18288" stroke="0" extrusionOk="0">
                <a:moveTo>
                  <a:pt x="0" y="0"/>
                </a:moveTo>
                <a:cubicBezTo>
                  <a:pt x="175099" y="13469"/>
                  <a:pt x="459673" y="14529"/>
                  <a:pt x="594961" y="0"/>
                </a:cubicBezTo>
                <a:cubicBezTo>
                  <a:pt x="730249" y="-14529"/>
                  <a:pt x="873178" y="22015"/>
                  <a:pt x="1149356" y="0"/>
                </a:cubicBezTo>
                <a:cubicBezTo>
                  <a:pt x="1425534" y="-22015"/>
                  <a:pt x="1498871" y="-21513"/>
                  <a:pt x="1744316" y="0"/>
                </a:cubicBezTo>
                <a:cubicBezTo>
                  <a:pt x="1989761" y="21513"/>
                  <a:pt x="2112991" y="-46"/>
                  <a:pt x="2420408" y="0"/>
                </a:cubicBezTo>
                <a:cubicBezTo>
                  <a:pt x="2727825" y="46"/>
                  <a:pt x="2880256" y="-10040"/>
                  <a:pt x="3137065" y="0"/>
                </a:cubicBezTo>
                <a:cubicBezTo>
                  <a:pt x="3393874" y="10040"/>
                  <a:pt x="3704325" y="-6685"/>
                  <a:pt x="4056549" y="0"/>
                </a:cubicBezTo>
                <a:cubicBezTo>
                  <a:pt x="4055732" y="6895"/>
                  <a:pt x="4055770" y="11206"/>
                  <a:pt x="4056549" y="18288"/>
                </a:cubicBezTo>
                <a:cubicBezTo>
                  <a:pt x="3812770" y="11959"/>
                  <a:pt x="3533996" y="-5717"/>
                  <a:pt x="3299327" y="18288"/>
                </a:cubicBezTo>
                <a:cubicBezTo>
                  <a:pt x="3064658" y="42293"/>
                  <a:pt x="2940381" y="24492"/>
                  <a:pt x="2744931" y="18288"/>
                </a:cubicBezTo>
                <a:cubicBezTo>
                  <a:pt x="2549481" y="12084"/>
                  <a:pt x="2252169" y="51841"/>
                  <a:pt x="1987709" y="18288"/>
                </a:cubicBezTo>
                <a:cubicBezTo>
                  <a:pt x="1723249" y="-15265"/>
                  <a:pt x="1438946" y="3423"/>
                  <a:pt x="1230487" y="18288"/>
                </a:cubicBezTo>
                <a:cubicBezTo>
                  <a:pt x="1022028" y="33153"/>
                  <a:pt x="795957" y="18596"/>
                  <a:pt x="676092" y="18288"/>
                </a:cubicBezTo>
                <a:cubicBezTo>
                  <a:pt x="556227" y="17980"/>
                  <a:pt x="334853" y="39451"/>
                  <a:pt x="0" y="18288"/>
                </a:cubicBezTo>
                <a:cubicBezTo>
                  <a:pt x="95" y="14343"/>
                  <a:pt x="742" y="686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pie chart&#10;&#10;Description automatically generated">
            <a:extLst>
              <a:ext uri="{FF2B5EF4-FFF2-40B4-BE49-F238E27FC236}">
                <a16:creationId xmlns:a16="http://schemas.microsoft.com/office/drawing/2014/main" id="{A2CB1982-550B-4517-9C1E-D2722A997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1594" y="3452310"/>
            <a:ext cx="2904040" cy="2904040"/>
          </a:xfrm>
          <a:prstGeom prst="rect">
            <a:avLst/>
          </a:prstGeom>
        </p:spPr>
      </p:pic>
      <p:sp>
        <p:nvSpPr>
          <p:cNvPr id="54" name="Subtitle 2">
            <a:extLst>
              <a:ext uri="{FF2B5EF4-FFF2-40B4-BE49-F238E27FC236}">
                <a16:creationId xmlns:a16="http://schemas.microsoft.com/office/drawing/2014/main" id="{6C7FDB5F-7D14-4D0F-AD22-21B8E7CEC2FA}"/>
              </a:ext>
            </a:extLst>
          </p:cNvPr>
          <p:cNvSpPr txBox="1">
            <a:spLocks/>
          </p:cNvSpPr>
          <p:nvPr/>
        </p:nvSpPr>
        <p:spPr>
          <a:xfrm>
            <a:off x="838200" y="4499218"/>
            <a:ext cx="6081713" cy="1572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CA" sz="2200" dirty="0">
              <a:solidFill>
                <a:srgbClr val="FFFFFF"/>
              </a:solidFill>
            </a:endParaRPr>
          </a:p>
        </p:txBody>
      </p:sp>
      <p:pic>
        <p:nvPicPr>
          <p:cNvPr id="6" name="Audio 5">
            <a:hlinkClick r:id="" action="ppaction://media"/>
            <a:extLst>
              <a:ext uri="{FF2B5EF4-FFF2-40B4-BE49-F238E27FC236}">
                <a16:creationId xmlns:a16="http://schemas.microsoft.com/office/drawing/2014/main" id="{0B8FFEC7-7932-4357-A3A5-5B759CF29D3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7517013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1052">
        <p15:prstTrans prst="crush"/>
      </p:transition>
    </mc:Choice>
    <mc:Fallback>
      <p:transition spd="slow" advTm="110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bstract background of connected blue lines">
            <a:extLst>
              <a:ext uri="{FF2B5EF4-FFF2-40B4-BE49-F238E27FC236}">
                <a16:creationId xmlns:a16="http://schemas.microsoft.com/office/drawing/2014/main" id="{769EE9B9-30FC-4F79-A67B-CEEC73781407}"/>
              </a:ext>
            </a:extLst>
          </p:cNvPr>
          <p:cNvPicPr>
            <a:picLocks noChangeAspect="1"/>
          </p:cNvPicPr>
          <p:nvPr/>
        </p:nvPicPr>
        <p:blipFill rotWithShape="1">
          <a:blip r:embed="rId5">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A61C6F3-C218-4BF7-89DD-8F5D1FBAE688}"/>
              </a:ext>
            </a:extLst>
          </p:cNvPr>
          <p:cNvSpPr>
            <a:spLocks noGrp="1"/>
          </p:cNvSpPr>
          <p:nvPr>
            <p:ph type="ctrTitle"/>
          </p:nvPr>
        </p:nvSpPr>
        <p:spPr>
          <a:xfrm>
            <a:off x="4387349" y="1200152"/>
            <a:ext cx="6897171" cy="4457696"/>
          </a:xfrm>
        </p:spPr>
        <p:txBody>
          <a:bodyPr anchor="ctr">
            <a:normAutofit/>
          </a:bodyPr>
          <a:lstStyle/>
          <a:p>
            <a:pPr algn="l"/>
            <a:r>
              <a:rPr lang="en-CA" sz="8800" b="1" i="1" u="sng" dirty="0">
                <a:solidFill>
                  <a:srgbClr val="FFFFFF"/>
                </a:solidFill>
              </a:rPr>
              <a:t>Conceptual Data</a:t>
            </a:r>
            <a:br>
              <a:rPr lang="en-CA" sz="8000" dirty="0">
                <a:solidFill>
                  <a:srgbClr val="FFFFFF"/>
                </a:solidFill>
              </a:rPr>
            </a:br>
            <a:r>
              <a:rPr lang="en-CA" sz="2000" b="1" i="1" dirty="0">
                <a:solidFill>
                  <a:srgbClr val="FFFFFF"/>
                </a:solidFill>
                <a:sym typeface="Wingdings" panose="05000000000000000000" pitchFamily="2" charset="2"/>
              </a:rPr>
              <a:t>We have developed a Net Logo Model which depicts the information of dead species, % of forest burned down, temperature of forest thorough out the forest fire and graphs :</a:t>
            </a:r>
            <a:br>
              <a:rPr lang="en-CA" sz="6700" b="1" i="1" u="sng" dirty="0">
                <a:solidFill>
                  <a:srgbClr val="FFFFFF"/>
                </a:solidFill>
                <a:sym typeface="Wingdings" panose="05000000000000000000" pitchFamily="2" charset="2"/>
              </a:rPr>
            </a:br>
            <a:endParaRPr lang="en-CA" sz="8000" dirty="0">
              <a:solidFill>
                <a:srgbClr val="FFFFFF"/>
              </a:solidFill>
            </a:endParaRPr>
          </a:p>
        </p:txBody>
      </p:sp>
      <p:sp>
        <p:nvSpPr>
          <p:cNvPr id="3" name="Subtitle 2">
            <a:extLst>
              <a:ext uri="{FF2B5EF4-FFF2-40B4-BE49-F238E27FC236}">
                <a16:creationId xmlns:a16="http://schemas.microsoft.com/office/drawing/2014/main" id="{94D0C101-161A-44CC-84E3-2CEF361AA7C7}"/>
              </a:ext>
            </a:extLst>
          </p:cNvPr>
          <p:cNvSpPr>
            <a:spLocks noGrp="1"/>
          </p:cNvSpPr>
          <p:nvPr>
            <p:ph type="subTitle" idx="1"/>
          </p:nvPr>
        </p:nvSpPr>
        <p:spPr>
          <a:xfrm>
            <a:off x="849963" y="1719742"/>
            <a:ext cx="2816535" cy="3938105"/>
          </a:xfrm>
        </p:spPr>
        <p:txBody>
          <a:bodyPr anchor="ctr">
            <a:normAutofit/>
          </a:bodyPr>
          <a:lstStyle/>
          <a:p>
            <a:pPr marL="342900" indent="-342900" algn="r">
              <a:buFont typeface="Arial" panose="020B0604020202020204" pitchFamily="34" charset="0"/>
              <a:buChar char="•"/>
            </a:pPr>
            <a:r>
              <a:rPr lang="en-CA" sz="1800" dirty="0">
                <a:solidFill>
                  <a:srgbClr val="FFFFFF"/>
                </a:solidFill>
                <a:sym typeface="Wingdings" panose="05000000000000000000" pitchFamily="2" charset="2"/>
              </a:rPr>
              <a:t>Dead rabbits</a:t>
            </a:r>
          </a:p>
          <a:p>
            <a:pPr marL="342900" indent="-342900" algn="r">
              <a:buFont typeface="Arial" panose="020B0604020202020204" pitchFamily="34" charset="0"/>
              <a:buChar char="•"/>
            </a:pPr>
            <a:r>
              <a:rPr lang="en-CA" sz="1800" dirty="0">
                <a:solidFill>
                  <a:srgbClr val="FFFFFF"/>
                </a:solidFill>
                <a:sym typeface="Wingdings" panose="05000000000000000000" pitchFamily="2" charset="2"/>
              </a:rPr>
              <a:t>Dead cows</a:t>
            </a:r>
          </a:p>
          <a:p>
            <a:pPr marL="342900" indent="-342900" algn="r">
              <a:buFont typeface="Arial" panose="020B0604020202020204" pitchFamily="34" charset="0"/>
              <a:buChar char="•"/>
            </a:pPr>
            <a:r>
              <a:rPr lang="en-CA" sz="1800" dirty="0">
                <a:solidFill>
                  <a:srgbClr val="FFFFFF"/>
                </a:solidFill>
                <a:sym typeface="Wingdings" panose="05000000000000000000" pitchFamily="2" charset="2"/>
              </a:rPr>
              <a:t>Percent burned</a:t>
            </a:r>
          </a:p>
          <a:p>
            <a:pPr marL="342900" indent="-342900" algn="r">
              <a:buFont typeface="Arial" panose="020B0604020202020204" pitchFamily="34" charset="0"/>
              <a:buChar char="•"/>
            </a:pPr>
            <a:r>
              <a:rPr lang="en-CA" sz="1800" dirty="0">
                <a:solidFill>
                  <a:srgbClr val="FFFFFF"/>
                </a:solidFill>
                <a:sym typeface="Wingdings" panose="05000000000000000000" pitchFamily="2" charset="2"/>
              </a:rPr>
              <a:t>Current temperature</a:t>
            </a:r>
          </a:p>
          <a:p>
            <a:pPr marL="342900" indent="-342900" algn="r">
              <a:buFont typeface="Arial" panose="020B0604020202020204" pitchFamily="34" charset="0"/>
              <a:buChar char="•"/>
            </a:pPr>
            <a:r>
              <a:rPr lang="en-CA" sz="1800" dirty="0">
                <a:solidFill>
                  <a:srgbClr val="FFFFFF"/>
                </a:solidFill>
                <a:sym typeface="Wingdings" panose="05000000000000000000" pitchFamily="2" charset="2"/>
              </a:rPr>
              <a:t>Maximum temperature</a:t>
            </a:r>
          </a:p>
          <a:p>
            <a:pPr marL="342900" indent="-342900" algn="r">
              <a:buFont typeface="Arial" panose="020B0604020202020204" pitchFamily="34" charset="0"/>
              <a:buChar char="•"/>
            </a:pPr>
            <a:r>
              <a:rPr lang="en-CA" sz="1800" dirty="0">
                <a:solidFill>
                  <a:srgbClr val="FFFFFF"/>
                </a:solidFill>
                <a:sym typeface="Wingdings" panose="05000000000000000000" pitchFamily="2" charset="2"/>
              </a:rPr>
              <a:t>Average temperature</a:t>
            </a:r>
          </a:p>
          <a:p>
            <a:pPr marL="342900" indent="-342900" algn="r">
              <a:buFont typeface="Arial" panose="020B0604020202020204" pitchFamily="34" charset="0"/>
              <a:buChar char="•"/>
            </a:pPr>
            <a:r>
              <a:rPr lang="en-CA" sz="1800" dirty="0">
                <a:solidFill>
                  <a:srgbClr val="FFFFFF"/>
                </a:solidFill>
                <a:sym typeface="Wingdings" panose="05000000000000000000" pitchFamily="2" charset="2"/>
              </a:rPr>
              <a:t>Different type of graphs such as trees, number of cows and rabbits alive and mean energy of them.</a:t>
            </a:r>
          </a:p>
          <a:p>
            <a:pPr algn="r"/>
            <a:endParaRPr lang="en-CA" sz="1800" dirty="0">
              <a:solidFill>
                <a:srgbClr val="FFFFFF"/>
              </a:solidFill>
            </a:endParaRPr>
          </a:p>
        </p:txBody>
      </p:sp>
      <p:sp>
        <p:nvSpPr>
          <p:cNvPr id="2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udio 12">
            <a:hlinkClick r:id="" action="ppaction://media"/>
            <a:extLst>
              <a:ext uri="{FF2B5EF4-FFF2-40B4-BE49-F238E27FC236}">
                <a16:creationId xmlns:a16="http://schemas.microsoft.com/office/drawing/2014/main" id="{15DD43DD-E9DD-4AC8-A1FC-E30EF680749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931135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advTm="15750">
        <p15:prstTrans prst="crush"/>
      </p:transition>
    </mc:Choice>
    <mc:Fallback>
      <p:transition spd="slow" advTm="15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000"/>
                                        <p:tgtEl>
                                          <p:spTgt spid="3">
                                            <p:txEl>
                                              <p:pRg st="1" end="1"/>
                                            </p:txEl>
                                          </p:spTgt>
                                        </p:tgtEl>
                                      </p:cBhvr>
                                    </p:animEffect>
                                    <p:anim calcmode="lin" valueType="num">
                                      <p:cBhvr>
                                        <p:cTn id="2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1000"/>
                                        <p:tgtEl>
                                          <p:spTgt spid="3">
                                            <p:txEl>
                                              <p:pRg st="2" end="2"/>
                                            </p:txEl>
                                          </p:spTgt>
                                        </p:tgtEl>
                                      </p:cBhvr>
                                    </p:animEffect>
                                    <p:anim calcmode="lin" valueType="num">
                                      <p:cBhvr>
                                        <p:cTn id="3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1000"/>
                                        <p:tgtEl>
                                          <p:spTgt spid="3">
                                            <p:txEl>
                                              <p:pRg st="3" end="3"/>
                                            </p:txEl>
                                          </p:spTgt>
                                        </p:tgtEl>
                                      </p:cBhvr>
                                    </p:animEffect>
                                    <p:anim calcmode="lin" valueType="num">
                                      <p:cBhvr>
                                        <p:cTn id="3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1000"/>
                                        <p:tgtEl>
                                          <p:spTgt spid="3">
                                            <p:txEl>
                                              <p:pRg st="4" end="4"/>
                                            </p:txEl>
                                          </p:spTgt>
                                        </p:tgtEl>
                                      </p:cBhvr>
                                    </p:animEffect>
                                    <p:anim calcmode="lin" valueType="num">
                                      <p:cBhvr>
                                        <p:cTn id="4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fade">
                                      <p:cBhvr>
                                        <p:cTn id="51" dur="1000"/>
                                        <p:tgtEl>
                                          <p:spTgt spid="3">
                                            <p:txEl>
                                              <p:pRg st="5" end="5"/>
                                            </p:txEl>
                                          </p:spTgt>
                                        </p:tgtEl>
                                      </p:cBhvr>
                                    </p:animEffect>
                                    <p:anim calcmode="lin" valueType="num">
                                      <p:cBhvr>
                                        <p:cTn id="5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Effect transition="in" filter="fade">
                                      <p:cBhvr>
                                        <p:cTn id="58" dur="1000"/>
                                        <p:tgtEl>
                                          <p:spTgt spid="3">
                                            <p:txEl>
                                              <p:pRg st="6" end="6"/>
                                            </p:txEl>
                                          </p:spTgt>
                                        </p:tgtEl>
                                      </p:cBhvr>
                                    </p:animEffect>
                                    <p:anim calcmode="lin" valueType="num">
                                      <p:cBhvr>
                                        <p:cTn id="5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13"/>
                </p:tgtEl>
              </p:cMediaNode>
            </p:audio>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1.3|1.3|1"/>
</p:tagLst>
</file>

<file path=ppt/tags/tag10.xml><?xml version="1.0" encoding="utf-8"?>
<p:tagLst xmlns:a="http://schemas.openxmlformats.org/drawingml/2006/main" xmlns:r="http://schemas.openxmlformats.org/officeDocument/2006/relationships" xmlns:p="http://schemas.openxmlformats.org/presentationml/2006/main">
  <p:tag name="TIMING" val="|0.9|5.1"/>
</p:tagLst>
</file>

<file path=ppt/tags/tag11.xml><?xml version="1.0" encoding="utf-8"?>
<p:tagLst xmlns:a="http://schemas.openxmlformats.org/drawingml/2006/main" xmlns:r="http://schemas.openxmlformats.org/officeDocument/2006/relationships" xmlns:p="http://schemas.openxmlformats.org/presentationml/2006/main">
  <p:tag name="TIMING" val="|1.2"/>
</p:tagLst>
</file>

<file path=ppt/tags/tag12.xml><?xml version="1.0" encoding="utf-8"?>
<p:tagLst xmlns:a="http://schemas.openxmlformats.org/drawingml/2006/main" xmlns:r="http://schemas.openxmlformats.org/officeDocument/2006/relationships" xmlns:p="http://schemas.openxmlformats.org/presentationml/2006/main">
  <p:tag name="TIMING" val="|0.2"/>
</p:tagLst>
</file>

<file path=ppt/tags/tag13.xml><?xml version="1.0" encoding="utf-8"?>
<p:tagLst xmlns:a="http://schemas.openxmlformats.org/drawingml/2006/main" xmlns:r="http://schemas.openxmlformats.org/officeDocument/2006/relationships" xmlns:p="http://schemas.openxmlformats.org/presentationml/2006/main">
  <p:tag name="TIMING" val="|0.8|2.1"/>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5|1.3"/>
</p:tagLst>
</file>

<file path=ppt/tags/tag3.xml><?xml version="1.0" encoding="utf-8"?>
<p:tagLst xmlns:a="http://schemas.openxmlformats.org/drawingml/2006/main" xmlns:r="http://schemas.openxmlformats.org/officeDocument/2006/relationships" xmlns:p="http://schemas.openxmlformats.org/presentationml/2006/main">
  <p:tag name="TIMING" val="|0.4|3.8|3.7"/>
</p:tagLst>
</file>

<file path=ppt/tags/tag4.xml><?xml version="1.0" encoding="utf-8"?>
<p:tagLst xmlns:a="http://schemas.openxmlformats.org/drawingml/2006/main" xmlns:r="http://schemas.openxmlformats.org/officeDocument/2006/relationships" xmlns:p="http://schemas.openxmlformats.org/presentationml/2006/main">
  <p:tag name="TIMING" val="|0|3.5"/>
</p:tagLst>
</file>

<file path=ppt/tags/tag5.xml><?xml version="1.0" encoding="utf-8"?>
<p:tagLst xmlns:a="http://schemas.openxmlformats.org/drawingml/2006/main" xmlns:r="http://schemas.openxmlformats.org/officeDocument/2006/relationships" xmlns:p="http://schemas.openxmlformats.org/presentationml/2006/main">
  <p:tag name="TIMING" val="|1.7|2.9"/>
</p:tagLst>
</file>

<file path=ppt/tags/tag6.xml><?xml version="1.0" encoding="utf-8"?>
<p:tagLst xmlns:a="http://schemas.openxmlformats.org/drawingml/2006/main" xmlns:r="http://schemas.openxmlformats.org/officeDocument/2006/relationships" xmlns:p="http://schemas.openxmlformats.org/presentationml/2006/main">
  <p:tag name="TIMING" val="|0.5"/>
</p:tagLst>
</file>

<file path=ppt/tags/tag7.xml><?xml version="1.0" encoding="utf-8"?>
<p:tagLst xmlns:a="http://schemas.openxmlformats.org/drawingml/2006/main" xmlns:r="http://schemas.openxmlformats.org/officeDocument/2006/relationships" xmlns:p="http://schemas.openxmlformats.org/presentationml/2006/main">
  <p:tag name="TIMING" val="|0|3.3|3.1|2.4|2.7|1.7"/>
</p:tagLst>
</file>

<file path=ppt/tags/tag8.xml><?xml version="1.0" encoding="utf-8"?>
<p:tagLst xmlns:a="http://schemas.openxmlformats.org/drawingml/2006/main" xmlns:r="http://schemas.openxmlformats.org/officeDocument/2006/relationships" xmlns:p="http://schemas.openxmlformats.org/presentationml/2006/main">
  <p:tag name="TIMING" val="|1.9|3|2.2"/>
</p:tagLst>
</file>

<file path=ppt/tags/tag9.xml><?xml version="1.0" encoding="utf-8"?>
<p:tagLst xmlns:a="http://schemas.openxmlformats.org/drawingml/2006/main" xmlns:r="http://schemas.openxmlformats.org/officeDocument/2006/relationships" xmlns:p="http://schemas.openxmlformats.org/presentationml/2006/main">
  <p:tag name="TIMING" val="|1.2|2.5|0.8|0.8|0.4|1.6|1.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3140</TotalTime>
  <Words>662</Words>
  <Application>Microsoft Office PowerPoint</Application>
  <PresentationFormat>Widescreen</PresentationFormat>
  <Paragraphs>69</Paragraphs>
  <Slides>16</Slides>
  <Notes>0</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Final Project Presentation</vt:lpstr>
      <vt:lpstr>Topic </vt:lpstr>
      <vt:lpstr>Why this topic ?  </vt:lpstr>
      <vt:lpstr>Content:</vt:lpstr>
      <vt:lpstr>Introduction:</vt:lpstr>
      <vt:lpstr>Key Points:  The fire spread in all four direction: North, East, South and West.  The model assumes there is no wind. So, the fire must have trees along its path in order to advance.  Fire can be manually done by clicking the lightning button. </vt:lpstr>
      <vt:lpstr>Facts:</vt:lpstr>
      <vt:lpstr>Tools and Techniques</vt:lpstr>
      <vt:lpstr>Conceptual Data We have developed a Net Logo Model which depicts the information of dead species, % of forest burned down, temperature of forest thorough out the forest fire and graphs : </vt:lpstr>
      <vt:lpstr>How it works </vt:lpstr>
      <vt:lpstr>Reporting Statistics</vt:lpstr>
      <vt:lpstr>Basic Simulation</vt:lpstr>
      <vt:lpstr>Simulation for lightening</vt:lpstr>
      <vt:lpstr>Conclusion</vt:lpstr>
      <vt:lpstr>Future Improvements </vt:lpstr>
      <vt:lpstr>Thank you for watching.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dc:title>
  <dc:creator>Nihar patel</dc:creator>
  <cp:lastModifiedBy>yash goswami</cp:lastModifiedBy>
  <cp:revision>66</cp:revision>
  <dcterms:created xsi:type="dcterms:W3CDTF">2021-04-05T03:03:52Z</dcterms:created>
  <dcterms:modified xsi:type="dcterms:W3CDTF">2021-04-07T17:28:13Z</dcterms:modified>
</cp:coreProperties>
</file>